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29"/>
  </p:notesMasterIdLst>
  <p:sldIdLst>
    <p:sldId id="256" r:id="rId2"/>
    <p:sldId id="257" r:id="rId3"/>
    <p:sldId id="280" r:id="rId4"/>
    <p:sldId id="281" r:id="rId5"/>
    <p:sldId id="282" r:id="rId6"/>
    <p:sldId id="283" r:id="rId7"/>
    <p:sldId id="284" r:id="rId8"/>
    <p:sldId id="285" r:id="rId9"/>
    <p:sldId id="271" r:id="rId10"/>
    <p:sldId id="259" r:id="rId11"/>
    <p:sldId id="260" r:id="rId12"/>
    <p:sldId id="286" r:id="rId13"/>
    <p:sldId id="287" r:id="rId14"/>
    <p:sldId id="288" r:id="rId15"/>
    <p:sldId id="289" r:id="rId16"/>
    <p:sldId id="290" r:id="rId17"/>
    <p:sldId id="291" r:id="rId18"/>
    <p:sldId id="292" r:id="rId19"/>
    <p:sldId id="293" r:id="rId20"/>
    <p:sldId id="294" r:id="rId21"/>
    <p:sldId id="295" r:id="rId22"/>
    <p:sldId id="296" r:id="rId23"/>
    <p:sldId id="297" r:id="rId24"/>
    <p:sldId id="301" r:id="rId25"/>
    <p:sldId id="299" r:id="rId26"/>
    <p:sldId id="265" r:id="rId27"/>
    <p:sldId id="279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3333FF"/>
    <a:srgbClr val="FF0000"/>
    <a:srgbClr val="4ECDDA"/>
    <a:srgbClr val="5DB9CB"/>
    <a:srgbClr val="FFFF66"/>
    <a:srgbClr val="FFFF99"/>
    <a:srgbClr val="50CBDC"/>
    <a:srgbClr val="503ED6"/>
    <a:srgbClr val="A6DC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CA21B1-7F2F-4D99-95E6-2D7E0E3872D5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02C61A-19FE-4C9A-8065-F94B70C452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6988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D7872-35D6-49D6-9E70-C8A3B064A7D9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097CE-21F0-4A0D-8AE8-B3D2CFDBA0A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D7872-35D6-49D6-9E70-C8A3B064A7D9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097CE-21F0-4A0D-8AE8-B3D2CFDBA0A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D7872-35D6-49D6-9E70-C8A3B064A7D9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097CE-21F0-4A0D-8AE8-B3D2CFDBA0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D7872-35D6-49D6-9E70-C8A3B064A7D9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097CE-21F0-4A0D-8AE8-B3D2CFDBA0A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D7872-35D6-49D6-9E70-C8A3B064A7D9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097CE-21F0-4A0D-8AE8-B3D2CFDBA0A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D7872-35D6-49D6-9E70-C8A3B064A7D9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097CE-21F0-4A0D-8AE8-B3D2CFDBA0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D7872-35D6-49D6-9E70-C8A3B064A7D9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097CE-21F0-4A0D-8AE8-B3D2CFDBA0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D7872-35D6-49D6-9E70-C8A3B064A7D9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097CE-21F0-4A0D-8AE8-B3D2CFDBA0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D7872-35D6-49D6-9E70-C8A3B064A7D9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097CE-21F0-4A0D-8AE8-B3D2CFDBA0A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D7872-35D6-49D6-9E70-C8A3B064A7D9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097CE-21F0-4A0D-8AE8-B3D2CFDBA0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D7872-35D6-49D6-9E70-C8A3B064A7D9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097CE-21F0-4A0D-8AE8-B3D2CFDBA0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81D7872-35D6-49D6-9E70-C8A3B064A7D9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0D097CE-21F0-4A0D-8AE8-B3D2CFDBA0A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4.xml"/><Relationship Id="rId5" Type="http://schemas.openxmlformats.org/officeDocument/2006/relationships/audio" Target="../media/audio2.wav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10" Type="http://schemas.openxmlformats.org/officeDocument/2006/relationships/image" Target="../media/image19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11" Type="http://schemas.openxmlformats.org/officeDocument/2006/relationships/audio" Target="../media/audio1.wav"/><Relationship Id="rId5" Type="http://schemas.openxmlformats.org/officeDocument/2006/relationships/image" Target="../media/image22.jpeg"/><Relationship Id="rId10" Type="http://schemas.openxmlformats.org/officeDocument/2006/relationships/image" Target="../media/image27.jpeg"/><Relationship Id="rId4" Type="http://schemas.openxmlformats.org/officeDocument/2006/relationships/image" Target="../media/image21.jpeg"/><Relationship Id="rId9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8.xml"/><Relationship Id="rId5" Type="http://schemas.openxmlformats.org/officeDocument/2006/relationships/audio" Target="../media/audio2.wav"/><Relationship Id="rId4" Type="http://schemas.openxmlformats.org/officeDocument/2006/relationships/image" Target="../media/image5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4149080"/>
            <a:ext cx="5692436" cy="1838881"/>
          </a:xfrm>
        </p:spPr>
        <p:txBody>
          <a:bodyPr>
            <a:normAutofit fontScale="40000" lnSpcReduction="20000"/>
          </a:bodyPr>
          <a:lstStyle/>
          <a:p>
            <a:pPr algn="ctr">
              <a:lnSpc>
                <a:spcPct val="120000"/>
              </a:lnSpc>
            </a:pPr>
            <a:r>
              <a:rPr lang="ru-RU" sz="7400" i="1" dirty="0" smtClean="0">
                <a:ln w="19050">
                  <a:solidFill>
                    <a:schemeClr val="tx1"/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Воспитатель </a:t>
            </a:r>
            <a:endParaRPr lang="ru-RU" sz="7400" i="1" dirty="0">
              <a:ln w="19050">
                <a:solidFill>
                  <a:schemeClr val="tx1"/>
                </a:solidFill>
              </a:ln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ru-RU" sz="7400" i="1" dirty="0" err="1">
                <a:ln w="19050">
                  <a:solidFill>
                    <a:schemeClr val="tx1"/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Изместьева</a:t>
            </a:r>
            <a:r>
              <a:rPr lang="ru-RU" sz="7400" i="1" dirty="0">
                <a:ln w="19050">
                  <a:solidFill>
                    <a:schemeClr val="tx1"/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Вера Владимировна</a:t>
            </a:r>
          </a:p>
          <a:p>
            <a:pPr algn="ctr">
              <a:lnSpc>
                <a:spcPct val="120000"/>
              </a:lnSpc>
            </a:pPr>
            <a:endParaRPr lang="ru-RU" sz="7400" i="1" dirty="0">
              <a:ln w="19050">
                <a:solidFill>
                  <a:schemeClr val="tx1"/>
                </a:solidFill>
              </a:ln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ru-RU" dirty="0" smtClean="0">
              <a:ln w="19050">
                <a:solidFill>
                  <a:schemeClr val="tx1"/>
                </a:solidFill>
              </a:ln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2143116"/>
            <a:ext cx="8715436" cy="1500198"/>
          </a:xfrm>
        </p:spPr>
        <p:txBody>
          <a:bodyPr>
            <a:normAutofit fontScale="90000"/>
          </a:bodyPr>
          <a:lstStyle/>
          <a:p>
            <a:pPr marL="182880" indent="0">
              <a:buNone/>
            </a:pPr>
            <a:r>
              <a:rPr lang="ru-RU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   Презентация проекта</a:t>
            </a:r>
            <a:br>
              <a:rPr lang="ru-RU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«</a:t>
            </a:r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ОТКУДА ХЛЕБ ПРИШЁЛ !»</a:t>
            </a:r>
            <a:b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ru-RU" sz="54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 rot="10800000" flipH="1" flipV="1">
            <a:off x="611560" y="583814"/>
            <a:ext cx="7920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Муниципальное бюджетное  общеобразовательное учреждение- дошкольное отделение -№3 п. </a:t>
            </a:r>
            <a:r>
              <a:rPr lang="ru-RU" sz="2400" dirty="0" err="1"/>
              <a:t>Лосево</a:t>
            </a:r>
            <a:r>
              <a:rPr lang="ru-RU" sz="2400" dirty="0"/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39952" y="6122685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2022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7296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116632"/>
            <a:ext cx="8784976" cy="633670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ru-RU" sz="2400" dirty="0" smtClean="0">
              <a:solidFill>
                <a:schemeClr val="tx1"/>
              </a:solidFill>
              <a:latin typeface="Times New Roman" panose="02020603050405020304" pitchFamily="18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400" i="1" u="sng" dirty="0" smtClean="0">
                <a:solidFill>
                  <a:schemeClr val="tx1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Вид </a:t>
            </a:r>
            <a:r>
              <a:rPr lang="ru-RU" sz="2400" i="1" u="sng" dirty="0">
                <a:solidFill>
                  <a:schemeClr val="tx1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проекта: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познавательно-творческий. 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400" i="1" u="sng" dirty="0">
                <a:solidFill>
                  <a:schemeClr val="tx1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Продолжительность проекта: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краткосрочный, 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                                                  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11.04.22 – 24.04.22</a:t>
            </a:r>
          </a:p>
          <a:p>
            <a:pPr marL="0" indent="0" algn="ctr">
              <a:buNone/>
            </a:pPr>
            <a:r>
              <a:rPr lang="ru-RU" sz="2400" i="1" u="sng" dirty="0" smtClean="0">
                <a:solidFill>
                  <a:schemeClr val="tx1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Участники </a:t>
            </a:r>
            <a:r>
              <a:rPr lang="ru-RU" sz="2400" i="1" u="sng" dirty="0">
                <a:solidFill>
                  <a:schemeClr val="tx1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проекта: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воспитатель, 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                                    дети группы - Непоседы,</a:t>
            </a:r>
          </a:p>
          <a:p>
            <a:pPr marL="0" indent="0" algn="ctr">
              <a:buNone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                                    родители воспитанников,</a:t>
            </a:r>
          </a:p>
          <a:p>
            <a:pPr marL="0" indent="0" algn="ctr">
              <a:buNone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                                   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учитель – логопед,</a:t>
            </a:r>
          </a:p>
          <a:p>
            <a:pPr marL="0" indent="0" algn="ctr"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                повар.</a:t>
            </a:r>
          </a:p>
          <a:p>
            <a:pPr marL="0" indent="0" algn="ctr">
              <a:buNone/>
            </a:pPr>
            <a:r>
              <a:rPr lang="ru-RU" sz="2400" i="1" u="sng" dirty="0">
                <a:solidFill>
                  <a:schemeClr val="tx1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Описание: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проект призван обратить внимание детей, какими усилиями взрослых хлеб появляется у нас на столе, и способствовать воспитанию бережного отношения к хлебу.</a:t>
            </a:r>
          </a:p>
          <a:p>
            <a:pPr marL="0" indent="0">
              <a:buNone/>
            </a:pPr>
            <a:endParaRPr lang="ru-RU" sz="1600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63254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20000">
        <p:sndAc>
          <p:stSnd>
            <p:snd r:embed="rId2" name="chimes.wav"/>
          </p:stSnd>
        </p:sndAc>
      </p:transition>
    </mc:Choice>
    <mc:Fallback xmlns="">
      <p:transition advTm="20000"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692696"/>
            <a:ext cx="777686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проекта:</a:t>
            </a: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нуждается в хлебе каждый день. Без него не обходятся ни завтраки, ни обеды, ни праздничные застолья. Хлеб – это символ благополучия и достатка!</a:t>
            </a: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старину к хлебу всегда относились по-особому, сравнивая с солнцем, золотом, с самой жизнью. Во все времена небрежное отношение к хлебу приравнивалось к страшному оскорблению, какое только можно было нанести человеку.</a:t>
            </a: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детских лет необходимо учить  бережно относится к хлебу, как к самому большому богатству, чтобы  дети знали о труде людей, выращивающих хлеб, и относятся к хлебу небрежно (бросают, играют, крошат, лепят фигурки, выбрасывают недоеденные куски). </a:t>
            </a:r>
          </a:p>
        </p:txBody>
      </p:sp>
    </p:spTree>
    <p:extLst>
      <p:ext uri="{BB962C8B-B14F-4D97-AF65-F5344CB8AC3E}">
        <p14:creationId xmlns:p14="http://schemas.microsoft.com/office/powerpoint/2010/main" val="3291853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548680"/>
            <a:ext cx="777686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формирование целостного представления о процессе выращивания хлеба и бережного отношения к хлебу, к труду людей, которые его выращивают.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1.Проанализировать историю возникновения хлеба.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хлеб выращивали раньше.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Формировать представление о труде взрослых в сельском хозяйстве 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промышленности.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Развивать творческие способности детей.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Способствовать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развитию детской любознательности, расширять кругозор детей.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Воспитывать бережное отношение к хлебу и уважение к труду людей разных профессий, занимающихся выращиванием и производством хлеба.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7.Познакомить детей с работой хлебного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магазина.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6767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620688"/>
            <a:ext cx="784887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u="sng" dirty="0"/>
              <a:t>Предварительная работа:</a:t>
            </a:r>
          </a:p>
          <a:p>
            <a:r>
              <a:rPr lang="ru-RU" dirty="0"/>
              <a:t>• Сбор информации: о злаковых растениях, о сельскохозяйственной технике, о хлеборобах, о народных традициях.</a:t>
            </a:r>
          </a:p>
          <a:p>
            <a:r>
              <a:rPr lang="ru-RU" dirty="0"/>
              <a:t>• Подбор демонстрационного материала: картинки, иллюстрации, видеоматериал, злаковые растения, крупы, мука из разных злаков</a:t>
            </a:r>
          </a:p>
          <a:p>
            <a:r>
              <a:rPr lang="ru-RU" dirty="0"/>
              <a:t>• Подбор художественно-литературного материала: пословицы, поговорки,  рассказы, сказки, притчи, </a:t>
            </a:r>
            <a:r>
              <a:rPr lang="ru-RU" dirty="0" smtClean="0"/>
              <a:t>стихи, мультфильмы.</a:t>
            </a:r>
          </a:p>
          <a:p>
            <a:r>
              <a:rPr lang="ru-RU" dirty="0"/>
              <a:t>  </a:t>
            </a:r>
            <a:r>
              <a:rPr lang="ru-RU" dirty="0" smtClean="0"/>
              <a:t> Изготовление мини музея.</a:t>
            </a:r>
          </a:p>
          <a:p>
            <a:endParaRPr lang="ru-RU" dirty="0"/>
          </a:p>
          <a:p>
            <a:endParaRPr lang="ru-RU" dirty="0" smtClean="0"/>
          </a:p>
          <a:p>
            <a:r>
              <a:rPr lang="ru-RU" i="1" u="sng" dirty="0"/>
              <a:t>Ожидаемый результат:</a:t>
            </a:r>
          </a:p>
          <a:p>
            <a:r>
              <a:rPr lang="ru-RU" dirty="0"/>
              <a:t>• формирование у детей представления о ценности хлеба;</a:t>
            </a:r>
          </a:p>
          <a:p>
            <a:r>
              <a:rPr lang="ru-RU" dirty="0"/>
              <a:t>• получение знаний детьми о том, как выращивали хлеб в старину, и как это происходит сейчас, донести до сознания детей, что хлеб – это итог большой работы многих людей;</a:t>
            </a:r>
          </a:p>
          <a:p>
            <a:r>
              <a:rPr lang="ru-RU" dirty="0"/>
              <a:t>• воспитание интереса к профессиям пекаря, кондитера, комбайнера и к труду людей, участвующих в производстве хлеба;</a:t>
            </a:r>
          </a:p>
          <a:p>
            <a:r>
              <a:rPr lang="ru-RU" dirty="0"/>
              <a:t>• воспитание бережного отношения к хлебу и хлебобулочным изделиям.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9548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188640"/>
            <a:ext cx="77048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Беседа на тему: «Как </a:t>
            </a:r>
            <a:r>
              <a:rPr lang="ru-RU" dirty="0"/>
              <a:t>хлеб на стол пришел</a:t>
            </a:r>
            <a:r>
              <a:rPr lang="ru-RU" dirty="0" smtClean="0"/>
              <a:t>»</a:t>
            </a:r>
          </a:p>
          <a:p>
            <a:r>
              <a:rPr lang="ru-RU" dirty="0" smtClean="0"/>
              <a:t>Беседа </a:t>
            </a:r>
            <a:r>
              <a:rPr lang="ru-RU" dirty="0"/>
              <a:t>на тему: «Культура поведения за столом, культура еды</a:t>
            </a:r>
            <a:r>
              <a:rPr lang="ru-RU" dirty="0" smtClean="0"/>
              <a:t>»</a:t>
            </a: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944" y="1111970"/>
            <a:ext cx="3945460" cy="526061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5997" y="1028929"/>
            <a:ext cx="4137924" cy="551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752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188641"/>
            <a:ext cx="2754305" cy="367240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154182"/>
            <a:ext cx="3111810" cy="414908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5826" y="3068960"/>
            <a:ext cx="2481740" cy="330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732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9552" y="260648"/>
            <a:ext cx="79928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Считалки о хлебе</a:t>
            </a:r>
            <a:r>
              <a:rPr lang="ru-RU" dirty="0" smtClean="0"/>
              <a:t>.</a:t>
            </a:r>
          </a:p>
          <a:p>
            <a:r>
              <a:rPr lang="ru-RU" dirty="0"/>
              <a:t>Поговорки о хлебе</a:t>
            </a:r>
            <a:r>
              <a:rPr lang="ru-RU" dirty="0" smtClean="0"/>
              <a:t>.</a:t>
            </a:r>
          </a:p>
          <a:p>
            <a:r>
              <a:rPr lang="ru-RU" dirty="0"/>
              <a:t>Загадки о хлебе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 smtClean="0"/>
              <a:t>Пальчиковые </a:t>
            </a:r>
            <a:r>
              <a:rPr lang="ru-RU" dirty="0"/>
              <a:t>игры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260648"/>
            <a:ext cx="3975906" cy="530120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204864"/>
            <a:ext cx="3193692" cy="4258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891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/>
          <p:cNvPicPr>
            <a:picLocks noGrp="1" noChangeAspect="1"/>
          </p:cNvPicPr>
          <p:nvPr>
            <p:ph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476672"/>
            <a:ext cx="4093914" cy="3672408"/>
          </a:xfrm>
        </p:spPr>
      </p:pic>
      <p:pic>
        <p:nvPicPr>
          <p:cNvPr id="10" name="Объект 9"/>
          <p:cNvPicPr>
            <a:picLocks noGrp="1" noChangeAspect="1"/>
          </p:cNvPicPr>
          <p:nvPr>
            <p:ph sz="quarter" idx="1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5024" y="476672"/>
            <a:ext cx="4103439" cy="3672408"/>
          </a:xfrm>
        </p:spPr>
      </p:pic>
      <p:sp>
        <p:nvSpPr>
          <p:cNvPr id="4" name="Блок-схема: перфолента 3"/>
          <p:cNvSpPr/>
          <p:nvPr/>
        </p:nvSpPr>
        <p:spPr>
          <a:xfrm>
            <a:off x="611560" y="4653136"/>
            <a:ext cx="3960440" cy="2088232"/>
          </a:xfrm>
          <a:prstGeom prst="flowChartPunchedTape">
            <a:avLst/>
          </a:prstGeom>
          <a:solidFill>
            <a:srgbClr val="FFFFCC"/>
          </a:solidFill>
          <a:ln w="127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Солнце чертит в небе полосы,</a:t>
            </a:r>
            <a:br>
              <a:rPr lang="ru-RU" dirty="0"/>
            </a:br>
            <a:r>
              <a:rPr lang="ru-RU" dirty="0"/>
              <a:t>Птицы песню завели,</a:t>
            </a:r>
            <a:br>
              <a:rPr lang="ru-RU" dirty="0"/>
            </a:br>
            <a:r>
              <a:rPr lang="ru-RU" dirty="0"/>
              <a:t>Созревай же колос к колосу,</a:t>
            </a:r>
            <a:br>
              <a:rPr lang="ru-RU" dirty="0"/>
            </a:br>
            <a:r>
              <a:rPr lang="ru-RU" dirty="0"/>
              <a:t>Сладкий хлеб моей земли!"</a:t>
            </a:r>
          </a:p>
        </p:txBody>
      </p:sp>
      <p:sp>
        <p:nvSpPr>
          <p:cNvPr id="5" name="Блок-схема: перфолента 4"/>
          <p:cNvSpPr/>
          <p:nvPr/>
        </p:nvSpPr>
        <p:spPr>
          <a:xfrm>
            <a:off x="4860031" y="4653136"/>
            <a:ext cx="3888432" cy="2016224"/>
          </a:xfrm>
          <a:prstGeom prst="flowChartPunchedTape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rgbClr val="000080"/>
              </a:solidFill>
            </a:endParaRPr>
          </a:p>
          <a:p>
            <a:pPr algn="ctr"/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На 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бескрайних он просторах</a:t>
            </a:r>
            <a:b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Днём и ночью пашет поле.</a:t>
            </a:r>
            <a:b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Он рычит на всю округу,</a:t>
            </a:r>
            <a:b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Пашет поле острым плугом.</a:t>
            </a:r>
            <a:b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9973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0">
        <p:sndAc>
          <p:stSnd>
            <p:snd r:embed="rId2" name="wind.wav"/>
          </p:stSnd>
        </p:sndAc>
      </p:transition>
    </mc:Choice>
    <mc:Fallback xmlns="">
      <p:transition advTm="20000">
        <p:sndAc>
          <p:stSnd>
            <p:snd r:embed="rId5" name="wind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606" y="1185720"/>
            <a:ext cx="2042084" cy="14651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Стрелка вправо 6"/>
          <p:cNvSpPr/>
          <p:nvPr/>
        </p:nvSpPr>
        <p:spPr>
          <a:xfrm>
            <a:off x="3120495" y="1941075"/>
            <a:ext cx="489204" cy="242316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2696" y="1231309"/>
            <a:ext cx="2132630" cy="14195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Стрелка вправо 8"/>
          <p:cNvSpPr/>
          <p:nvPr/>
        </p:nvSpPr>
        <p:spPr>
          <a:xfrm>
            <a:off x="6014610" y="1922424"/>
            <a:ext cx="489204" cy="242316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3213" y="1275156"/>
            <a:ext cx="2153204" cy="13362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Солнце 11"/>
          <p:cNvSpPr/>
          <p:nvPr/>
        </p:nvSpPr>
        <p:spPr>
          <a:xfrm>
            <a:off x="7257" y="1617940"/>
            <a:ext cx="687080" cy="637743"/>
          </a:xfrm>
          <a:prstGeom prst="sun">
            <a:avLst/>
          </a:prstGeom>
          <a:solidFill>
            <a:srgbClr val="FFFF00"/>
          </a:solidFill>
          <a:ln>
            <a:solidFill>
              <a:srgbClr val="002060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 rot="5400000">
            <a:off x="7620550" y="2760845"/>
            <a:ext cx="468618" cy="223223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 rot="10800000">
            <a:off x="6037116" y="3703911"/>
            <a:ext cx="489204" cy="242316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9552" y="2974119"/>
            <a:ext cx="1728192" cy="19442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Стрелка вправо 17"/>
          <p:cNvSpPr/>
          <p:nvPr/>
        </p:nvSpPr>
        <p:spPr>
          <a:xfrm rot="10800000">
            <a:off x="3214677" y="3703911"/>
            <a:ext cx="489204" cy="242316"/>
          </a:xfrm>
          <a:prstGeom prst="righ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348" y="2974119"/>
            <a:ext cx="2078735" cy="16470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2" name="Стрелка вправо 21"/>
          <p:cNvSpPr/>
          <p:nvPr/>
        </p:nvSpPr>
        <p:spPr>
          <a:xfrm rot="5400000">
            <a:off x="1530976" y="4733265"/>
            <a:ext cx="438538" cy="214405"/>
          </a:xfrm>
          <a:prstGeom prst="righ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015" y="5085184"/>
            <a:ext cx="2142864" cy="16728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4" name="Стрелка вправо 23"/>
          <p:cNvSpPr/>
          <p:nvPr/>
        </p:nvSpPr>
        <p:spPr>
          <a:xfrm>
            <a:off x="3199264" y="5679316"/>
            <a:ext cx="489204" cy="242316"/>
          </a:xfrm>
          <a:prstGeom prst="righ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26696" y="5108979"/>
            <a:ext cx="2024629" cy="16728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6" name="Стрелка вправо 25"/>
          <p:cNvSpPr/>
          <p:nvPr/>
        </p:nvSpPr>
        <p:spPr>
          <a:xfrm>
            <a:off x="6104009" y="5679316"/>
            <a:ext cx="489204" cy="242316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4288" y="5059736"/>
            <a:ext cx="1334434" cy="1698343"/>
          </a:xfrm>
          <a:prstGeom prst="round2DiagRect">
            <a:avLst>
              <a:gd name="adj1" fmla="val 16667"/>
              <a:gd name="adj2" fmla="val 12377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3283" y="3142937"/>
            <a:ext cx="2153204" cy="16065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Прямоугольник 1"/>
          <p:cNvSpPr/>
          <p:nvPr/>
        </p:nvSpPr>
        <p:spPr>
          <a:xfrm>
            <a:off x="1453703" y="0"/>
            <a:ext cx="65127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solidFill>
                  <a:srgbClr val="7030A0"/>
                </a:solidFill>
              </a:rPr>
              <a:t>Как же раньше хлебушек попадал на стол?</a:t>
            </a:r>
            <a:endParaRPr lang="ru-RU" sz="36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2548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25000"/>
    </mc:Choice>
    <mc:Fallback xmlns="">
      <p:transition advTm="2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63432">
            <a:off x="936876" y="933523"/>
            <a:ext cx="1934832" cy="1547866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5" name="Солнце 4"/>
          <p:cNvSpPr/>
          <p:nvPr/>
        </p:nvSpPr>
        <p:spPr>
          <a:xfrm>
            <a:off x="0" y="1326386"/>
            <a:ext cx="720080" cy="724463"/>
          </a:xfrm>
          <a:prstGeom prst="sun">
            <a:avLst/>
          </a:prstGeom>
          <a:solidFill>
            <a:srgbClr val="FFFF00"/>
          </a:solidFill>
          <a:ln>
            <a:solidFill>
              <a:srgbClr val="FF00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/>
          <p:cNvSpPr/>
          <p:nvPr/>
        </p:nvSpPr>
        <p:spPr>
          <a:xfrm>
            <a:off x="2994716" y="1789328"/>
            <a:ext cx="477150" cy="271585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382456">
            <a:off x="3663566" y="1024568"/>
            <a:ext cx="1983142" cy="1547867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8" name="Стрелка вправо 7"/>
          <p:cNvSpPr/>
          <p:nvPr/>
        </p:nvSpPr>
        <p:spPr>
          <a:xfrm>
            <a:off x="6184135" y="1653535"/>
            <a:ext cx="498842" cy="271585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40592">
            <a:off x="6822109" y="865094"/>
            <a:ext cx="2142379" cy="1547868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10" name="Стрелка вправо 9"/>
          <p:cNvSpPr/>
          <p:nvPr/>
        </p:nvSpPr>
        <p:spPr>
          <a:xfrm rot="5400000">
            <a:off x="7848362" y="2724243"/>
            <a:ext cx="504058" cy="270783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88305">
            <a:off x="7107209" y="3211210"/>
            <a:ext cx="1872208" cy="1872208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3759" y="2878080"/>
            <a:ext cx="2513404" cy="1656183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372811">
            <a:off x="425391" y="2850666"/>
            <a:ext cx="2078342" cy="1616736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88773">
            <a:off x="279172" y="5160894"/>
            <a:ext cx="2370782" cy="1506096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32415">
            <a:off x="3954271" y="4720698"/>
            <a:ext cx="2458431" cy="1970527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22" name="Сердце 21"/>
          <p:cNvSpPr/>
          <p:nvPr/>
        </p:nvSpPr>
        <p:spPr>
          <a:xfrm rot="952469">
            <a:off x="7838577" y="5545632"/>
            <a:ext cx="887185" cy="841891"/>
          </a:xfrm>
          <a:prstGeom prst="heart">
            <a:avLst/>
          </a:prstGeom>
          <a:solidFill>
            <a:srgbClr val="FF0000"/>
          </a:solidFill>
          <a:ln>
            <a:solidFill>
              <a:schemeClr val="accent5">
                <a:lumMod val="50000"/>
              </a:schemeClr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право 22"/>
          <p:cNvSpPr/>
          <p:nvPr/>
        </p:nvSpPr>
        <p:spPr>
          <a:xfrm rot="10958371">
            <a:off x="6224114" y="3612624"/>
            <a:ext cx="504058" cy="270783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право 23"/>
          <p:cNvSpPr/>
          <p:nvPr/>
        </p:nvSpPr>
        <p:spPr>
          <a:xfrm rot="10800000">
            <a:off x="2604499" y="3639917"/>
            <a:ext cx="504058" cy="270783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право 24"/>
          <p:cNvSpPr/>
          <p:nvPr/>
        </p:nvSpPr>
        <p:spPr>
          <a:xfrm rot="5400000">
            <a:off x="1234247" y="4617292"/>
            <a:ext cx="504058" cy="270783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право 25"/>
          <p:cNvSpPr/>
          <p:nvPr/>
        </p:nvSpPr>
        <p:spPr>
          <a:xfrm>
            <a:off x="3015072" y="5831186"/>
            <a:ext cx="504058" cy="270783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-1764704" y="555572"/>
            <a:ext cx="144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2551558" y="20570"/>
            <a:ext cx="42071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8000"/>
                </a:solidFill>
              </a:rPr>
              <a:t>Что же изменилось в наши дни? </a:t>
            </a:r>
            <a:endParaRPr lang="ru-RU" sz="28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9771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>
            <p:snd r:embed="rId2" name="chimes.wav"/>
          </p:stSnd>
        </p:sndAc>
      </p:transition>
    </mc:Choice>
    <mc:Fallback xmlns="">
      <p:transition>
        <p:sndAc>
          <p:stSnd>
            <p:snd r:embed="rId11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605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68" y="116632"/>
            <a:ext cx="4608512" cy="345638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246" y="620688"/>
            <a:ext cx="3948903" cy="52652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4116" y="3606583"/>
            <a:ext cx="2340212" cy="3120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733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4536504" cy="604867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65657"/>
            <a:ext cx="4212468" cy="56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794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34752"/>
            <a:ext cx="4191930" cy="558924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60648"/>
            <a:ext cx="4407954" cy="5877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070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932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620688"/>
            <a:ext cx="4267966" cy="569062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32624"/>
            <a:ext cx="4483991" cy="5978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23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101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390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60648"/>
            <a:ext cx="4515966" cy="602128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440668"/>
            <a:ext cx="4245936" cy="566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163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44" y="116632"/>
            <a:ext cx="4721721" cy="629562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9126" y="332656"/>
            <a:ext cx="4218933" cy="5625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884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6632"/>
            <a:ext cx="3543858" cy="472514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116632"/>
            <a:ext cx="4809655" cy="6412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679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5" y="548680"/>
            <a:ext cx="4155925" cy="554123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164" y="548680"/>
            <a:ext cx="3921900" cy="52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120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04664"/>
            <a:ext cx="4353948" cy="580526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3923" y="512676"/>
            <a:ext cx="4191930" cy="558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261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74964"/>
            <a:ext cx="4443958" cy="592527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7486" y="392444"/>
            <a:ext cx="4245936" cy="566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234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 rot="449141">
            <a:off x="4956829" y="4164800"/>
            <a:ext cx="3709005" cy="2313336"/>
          </a:xfrm>
        </p:spPr>
        <p:txBody>
          <a:bodyPr/>
          <a:lstStyle/>
          <a:p>
            <a:pPr marL="0" indent="0" algn="ctr">
              <a:buNone/>
            </a:pPr>
            <a:r>
              <a:rPr lang="ru-RU" sz="2200" dirty="0">
                <a:latin typeface="+mn-lt"/>
              </a:rPr>
              <a:t>Мама тесто замесила</a:t>
            </a:r>
            <a:br>
              <a:rPr lang="ru-RU" sz="2200" dirty="0">
                <a:latin typeface="+mn-lt"/>
              </a:rPr>
            </a:br>
            <a:r>
              <a:rPr lang="ru-RU" sz="2200" dirty="0">
                <a:latin typeface="+mn-lt"/>
              </a:rPr>
              <a:t>Мне дала кусочек,</a:t>
            </a:r>
            <a:br>
              <a:rPr lang="ru-RU" sz="2200" dirty="0">
                <a:latin typeface="+mn-lt"/>
              </a:rPr>
            </a:br>
            <a:r>
              <a:rPr lang="ru-RU" sz="2200" dirty="0">
                <a:latin typeface="+mn-lt"/>
              </a:rPr>
              <a:t>Мы печенье с ней лепили,</a:t>
            </a:r>
            <a:br>
              <a:rPr lang="ru-RU" sz="2200" dirty="0">
                <a:latin typeface="+mn-lt"/>
              </a:rPr>
            </a:br>
            <a:r>
              <a:rPr lang="ru-RU" sz="2200" dirty="0">
                <a:latin typeface="+mn-lt"/>
              </a:rPr>
              <a:t>Кто какое хочет.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62" y="260648"/>
            <a:ext cx="4549434" cy="606591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231303"/>
            <a:ext cx="3021800" cy="402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171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4000">
        <p:sndAc>
          <p:stSnd>
            <p:snd r:embed="rId2" name="wind.wav"/>
          </p:stSnd>
        </p:sndAc>
      </p:transition>
    </mc:Choice>
    <mc:Fallback xmlns="">
      <p:transition advClick="0" advTm="24000">
        <p:sndAc>
          <p:stSnd>
            <p:snd r:embed="rId5" name="wind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5323"/>
            <a:ext cx="9383568" cy="2930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697" y="2636912"/>
            <a:ext cx="5148064" cy="3861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4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1029</TotalTime>
  <Words>502</Words>
  <Application>Microsoft Office PowerPoint</Application>
  <PresentationFormat>Экран (4:3)</PresentationFormat>
  <Paragraphs>58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Воздушный поток</vt:lpstr>
      <vt:lpstr>    Презентация проекта «ОТКУДА ХЛЕБ ПРИШЁЛ !»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Мама тесто замесила Мне дала кусочек, Мы печенье с ней лепили, Кто какое хочет.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Максим Косагов</dc:creator>
  <cp:lastModifiedBy>Ludmila Semenovna</cp:lastModifiedBy>
  <cp:revision>113</cp:revision>
  <dcterms:created xsi:type="dcterms:W3CDTF">2014-02-17T10:48:55Z</dcterms:created>
  <dcterms:modified xsi:type="dcterms:W3CDTF">2022-11-07T06:57:43Z</dcterms:modified>
</cp:coreProperties>
</file>