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82" r:id="rId10"/>
    <p:sldId id="267" r:id="rId11"/>
    <p:sldId id="281" r:id="rId12"/>
    <p:sldId id="283" r:id="rId13"/>
    <p:sldId id="284" r:id="rId14"/>
    <p:sldId id="285" r:id="rId15"/>
    <p:sldId id="286" r:id="rId16"/>
    <p:sldId id="288" r:id="rId17"/>
    <p:sldId id="270" r:id="rId18"/>
    <p:sldId id="280" r:id="rId19"/>
    <p:sldId id="287" r:id="rId20"/>
    <p:sldId id="271" r:id="rId21"/>
    <p:sldId id="291" r:id="rId22"/>
    <p:sldId id="292" r:id="rId23"/>
    <p:sldId id="272" r:id="rId24"/>
    <p:sldId id="273" r:id="rId25"/>
    <p:sldId id="275" r:id="rId26"/>
    <p:sldId id="293" r:id="rId27"/>
    <p:sldId id="294" r:id="rId28"/>
    <p:sldId id="278" r:id="rId29"/>
    <p:sldId id="274" r:id="rId30"/>
    <p:sldId id="276" r:id="rId31"/>
    <p:sldId id="290" r:id="rId32"/>
    <p:sldId id="27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2.jpeg"/><Relationship Id="rId7" Type="http://schemas.openxmlformats.org/officeDocument/2006/relationships/image" Target="../media/image44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jpeg"/><Relationship Id="rId5" Type="http://schemas.openxmlformats.org/officeDocument/2006/relationships/image" Target="../media/image3.gif"/><Relationship Id="rId4" Type="http://schemas.openxmlformats.org/officeDocument/2006/relationships/image" Target="../media/image2.gif"/><Relationship Id="rId9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.gif"/><Relationship Id="rId7" Type="http://schemas.openxmlformats.org/officeDocument/2006/relationships/image" Target="../media/image59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2.jpeg"/><Relationship Id="rId7" Type="http://schemas.openxmlformats.org/officeDocument/2006/relationships/image" Target="../media/image64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gif"/><Relationship Id="rId5" Type="http://schemas.openxmlformats.org/officeDocument/2006/relationships/image" Target="../media/image2.gif"/><Relationship Id="rId4" Type="http://schemas.openxmlformats.org/officeDocument/2006/relationships/image" Target="../media/image63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70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3.gif"/><Relationship Id="rId7" Type="http://schemas.openxmlformats.org/officeDocument/2006/relationships/image" Target="../media/image84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jpg"/><Relationship Id="rId5" Type="http://schemas.openxmlformats.org/officeDocument/2006/relationships/image" Target="../media/image82.jpg"/><Relationship Id="rId4" Type="http://schemas.openxmlformats.org/officeDocument/2006/relationships/image" Target="../media/image81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3.gif"/><Relationship Id="rId7" Type="http://schemas.openxmlformats.org/officeDocument/2006/relationships/image" Target="../media/image89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2.gif"/><Relationship Id="rId9" Type="http://schemas.openxmlformats.org/officeDocument/2006/relationships/image" Target="../media/image9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gif"/><Relationship Id="rId2" Type="http://schemas.openxmlformats.org/officeDocument/2006/relationships/image" Target="../media/image93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7036" y="2214842"/>
            <a:ext cx="7128792" cy="1872208"/>
          </a:xfrm>
        </p:spPr>
        <p:txBody>
          <a:bodyPr>
            <a:normAutofit fontScale="90000"/>
          </a:bodyPr>
          <a:lstStyle/>
          <a:p>
            <a:r>
              <a:rPr lang="ru-RU" sz="53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Проект “Что за праздник – </a:t>
            </a:r>
            <a:br>
              <a:rPr lang="ru-RU" sz="53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53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Новый год”.</a:t>
            </a:r>
            <a:r>
              <a:rPr lang="ru-RU" sz="5300" i="1" u="sng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Monotype Corsiva" pitchFamily="66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7036" y="3920852"/>
            <a:ext cx="6400800" cy="17526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Воспитатели </a:t>
            </a:r>
          </a:p>
          <a:p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Изместьева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Вера Владимировна</a:t>
            </a:r>
          </a:p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Яценко Светлана Игоревна</a:t>
            </a:r>
            <a:endParaRPr lang="ru-RU" sz="2800" dirty="0">
              <a:solidFill>
                <a:schemeClr val="tx2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5121" name="Picture 1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4786" y="2761506"/>
            <a:ext cx="571500" cy="571500"/>
          </a:xfrm>
          <a:prstGeom prst="rect">
            <a:avLst/>
          </a:prstGeom>
          <a:noFill/>
        </p:spPr>
      </p:pic>
      <p:pic>
        <p:nvPicPr>
          <p:cNvPr id="5122" name="Picture 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3140968"/>
            <a:ext cx="571500" cy="571500"/>
          </a:xfrm>
          <a:prstGeom prst="rect">
            <a:avLst/>
          </a:prstGeom>
          <a:noFill/>
        </p:spPr>
      </p:pic>
      <p:pic>
        <p:nvPicPr>
          <p:cNvPr id="5123" name="Picture 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501008"/>
            <a:ext cx="571500" cy="571500"/>
          </a:xfrm>
          <a:prstGeom prst="rect">
            <a:avLst/>
          </a:prstGeom>
          <a:noFill/>
        </p:spPr>
      </p:pic>
      <p:pic>
        <p:nvPicPr>
          <p:cNvPr id="5124" name="Picture 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5599" y="5872708"/>
            <a:ext cx="571500" cy="571500"/>
          </a:xfrm>
          <a:prstGeom prst="rect">
            <a:avLst/>
          </a:prstGeom>
          <a:noFill/>
        </p:spPr>
      </p:pic>
      <p:pic>
        <p:nvPicPr>
          <p:cNvPr id="5125" name="Picture 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5877272"/>
            <a:ext cx="571500" cy="571500"/>
          </a:xfrm>
          <a:prstGeom prst="rect">
            <a:avLst/>
          </a:prstGeom>
          <a:noFill/>
        </p:spPr>
      </p:pic>
      <p:pic>
        <p:nvPicPr>
          <p:cNvPr id="5126" name="Picture 6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556792"/>
            <a:ext cx="571500" cy="571500"/>
          </a:xfrm>
          <a:prstGeom prst="rect">
            <a:avLst/>
          </a:prstGeom>
          <a:noFill/>
        </p:spPr>
      </p:pic>
      <p:pic>
        <p:nvPicPr>
          <p:cNvPr id="5127" name="Picture 7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5051" y="3932256"/>
            <a:ext cx="571500" cy="571500"/>
          </a:xfrm>
          <a:prstGeom prst="rect">
            <a:avLst/>
          </a:prstGeom>
          <a:noFill/>
        </p:spPr>
      </p:pic>
      <p:pic>
        <p:nvPicPr>
          <p:cNvPr id="5128" name="Picture 8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0604" y="3163888"/>
            <a:ext cx="571500" cy="571500"/>
          </a:xfrm>
          <a:prstGeom prst="rect">
            <a:avLst/>
          </a:prstGeom>
          <a:noFill/>
        </p:spPr>
      </p:pic>
      <p:pic>
        <p:nvPicPr>
          <p:cNvPr id="5129" name="Picture 9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8538" y="1535088"/>
            <a:ext cx="571500" cy="571500"/>
          </a:xfrm>
          <a:prstGeom prst="rect">
            <a:avLst/>
          </a:prstGeom>
          <a:noFill/>
        </p:spPr>
      </p:pic>
      <p:pic>
        <p:nvPicPr>
          <p:cNvPr id="5130" name="Picture 10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5517232"/>
            <a:ext cx="571500" cy="571500"/>
          </a:xfrm>
          <a:prstGeom prst="rect">
            <a:avLst/>
          </a:prstGeom>
          <a:noFill/>
        </p:spPr>
      </p:pic>
      <p:pic>
        <p:nvPicPr>
          <p:cNvPr id="5131" name="Picture 11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5301208"/>
            <a:ext cx="571500" cy="571500"/>
          </a:xfrm>
          <a:prstGeom prst="rect">
            <a:avLst/>
          </a:prstGeom>
          <a:noFill/>
        </p:spPr>
      </p:pic>
      <p:pic>
        <p:nvPicPr>
          <p:cNvPr id="5132" name="Picture 1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437112"/>
            <a:ext cx="571500" cy="571500"/>
          </a:xfrm>
          <a:prstGeom prst="rect">
            <a:avLst/>
          </a:prstGeom>
          <a:noFill/>
        </p:spPr>
      </p:pic>
      <p:pic>
        <p:nvPicPr>
          <p:cNvPr id="5133" name="Picture 1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97152"/>
            <a:ext cx="571500" cy="571500"/>
          </a:xfrm>
          <a:prstGeom prst="rect">
            <a:avLst/>
          </a:prstGeom>
          <a:noFill/>
        </p:spPr>
      </p:pic>
      <p:pic>
        <p:nvPicPr>
          <p:cNvPr id="5134" name="Picture 1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6021288"/>
            <a:ext cx="571500" cy="571500"/>
          </a:xfrm>
          <a:prstGeom prst="rect">
            <a:avLst/>
          </a:prstGeom>
          <a:noFill/>
        </p:spPr>
      </p:pic>
      <p:pic>
        <p:nvPicPr>
          <p:cNvPr id="5135" name="Picture 1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571500" cy="571500"/>
          </a:xfrm>
          <a:prstGeom prst="rect">
            <a:avLst/>
          </a:prstGeom>
          <a:noFill/>
        </p:spPr>
      </p:pic>
      <p:pic>
        <p:nvPicPr>
          <p:cNvPr id="5136" name="Picture 16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429000"/>
            <a:ext cx="571500" cy="571500"/>
          </a:xfrm>
          <a:prstGeom prst="rect">
            <a:avLst/>
          </a:prstGeom>
          <a:noFill/>
        </p:spPr>
      </p:pic>
      <p:pic>
        <p:nvPicPr>
          <p:cNvPr id="5137" name="Picture 17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4869160"/>
            <a:ext cx="914400" cy="914400"/>
          </a:xfrm>
          <a:prstGeom prst="rect">
            <a:avLst/>
          </a:prstGeom>
          <a:noFill/>
        </p:spPr>
      </p:pic>
      <p:pic>
        <p:nvPicPr>
          <p:cNvPr id="5138" name="Picture 18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620688"/>
            <a:ext cx="914400" cy="914400"/>
          </a:xfrm>
          <a:prstGeom prst="rect">
            <a:avLst/>
          </a:prstGeom>
          <a:noFill/>
        </p:spPr>
      </p:pic>
      <p:pic>
        <p:nvPicPr>
          <p:cNvPr id="5139" name="Picture 19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780928"/>
            <a:ext cx="914400" cy="914400"/>
          </a:xfrm>
          <a:prstGeom prst="rect">
            <a:avLst/>
          </a:prstGeom>
          <a:noFill/>
        </p:spPr>
      </p:pic>
      <p:pic>
        <p:nvPicPr>
          <p:cNvPr id="5140" name="Picture 20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5013176"/>
            <a:ext cx="914400" cy="914400"/>
          </a:xfrm>
          <a:prstGeom prst="rect">
            <a:avLst/>
          </a:prstGeom>
          <a:noFill/>
        </p:spPr>
      </p:pic>
      <p:pic>
        <p:nvPicPr>
          <p:cNvPr id="5141" name="Picture 21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404664"/>
            <a:ext cx="914400" cy="914400"/>
          </a:xfrm>
          <a:prstGeom prst="rect">
            <a:avLst/>
          </a:prstGeom>
          <a:noFill/>
        </p:spPr>
      </p:pic>
      <p:pic>
        <p:nvPicPr>
          <p:cNvPr id="5142" name="Picture 22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2132856"/>
            <a:ext cx="914400" cy="914400"/>
          </a:xfrm>
          <a:prstGeom prst="rect">
            <a:avLst/>
          </a:prstGeom>
          <a:noFill/>
        </p:spPr>
      </p:pic>
      <p:sp>
        <p:nvSpPr>
          <p:cNvPr id="5143" name="Rectangle 23"/>
          <p:cNvSpPr>
            <a:spLocks noChangeArrowheads="1"/>
          </p:cNvSpPr>
          <p:nvPr/>
        </p:nvSpPr>
        <p:spPr bwMode="auto">
          <a:xfrm>
            <a:off x="672041" y="1119589"/>
            <a:ext cx="78991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Муниципальное бюджетное  общеобразовательное учреждение- дошкольное отделение -№3</a:t>
            </a:r>
            <a:r>
              <a:rPr lang="ru-RU" sz="2400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п. </a:t>
            </a:r>
            <a:r>
              <a:rPr lang="ru-RU" sz="2400" dirty="0" err="1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Лосево</a:t>
            </a:r>
            <a:r>
              <a:rPr lang="ru-RU" sz="2400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.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9438" y="3955709"/>
            <a:ext cx="6336704" cy="1512168"/>
          </a:xfrm>
        </p:spPr>
        <p:txBody>
          <a:bodyPr>
            <a:noAutofit/>
          </a:bodyPr>
          <a:lstStyle/>
          <a:p>
            <a:pPr lvl="0" indent="180975" eaLnBrk="0" fontAlgn="base" hangingPunct="0">
              <a:spcAft>
                <a:spcPct val="0"/>
              </a:spcAft>
            </a:pPr>
            <a:r>
              <a:rPr lang="ru-RU" sz="2400" dirty="0">
                <a:latin typeface="Monotype Corsiva" pitchFamily="66" charset="0"/>
                <a:cs typeface="Arial" pitchFamily="34" charset="0"/>
              </a:rPr>
              <a:t/>
            </a:r>
            <a:br>
              <a:rPr lang="ru-RU" sz="2400" dirty="0">
                <a:latin typeface="Monotype Corsiva" pitchFamily="66" charset="0"/>
                <a:cs typeface="Arial" pitchFamily="34" charset="0"/>
              </a:rPr>
            </a:br>
            <a:endParaRPr lang="ru-RU" sz="2400" b="0" cap="none" dirty="0" smtClean="0"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15108" y="2841359"/>
            <a:ext cx="6552728" cy="2376263"/>
          </a:xfrm>
        </p:spPr>
        <p:txBody>
          <a:bodyPr>
            <a:noAutofit/>
          </a:bodyPr>
          <a:lstStyle/>
          <a:p>
            <a:pPr lvl="0" indent="180975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u="sng" dirty="0" smtClean="0">
                <a:solidFill>
                  <a:schemeClr val="tx2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Вид проекта:</a:t>
            </a:r>
            <a:r>
              <a:rPr lang="ru-RU" sz="2400" i="1" dirty="0" smtClean="0">
                <a:solidFill>
                  <a:schemeClr val="tx2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познавательно-творческий. </a:t>
            </a:r>
            <a:endParaRPr lang="ru-RU" sz="2400" dirty="0" smtClean="0">
              <a:solidFill>
                <a:schemeClr val="tx1"/>
              </a:solidFill>
              <a:latin typeface="Monotype Corsiva" pitchFamily="66" charset="0"/>
              <a:cs typeface="Arial" pitchFamily="34" charset="0"/>
            </a:endParaRP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i="1" u="sng" dirty="0" smtClean="0">
              <a:solidFill>
                <a:schemeClr val="tx2"/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i="1" u="sng" dirty="0" smtClean="0">
                <a:solidFill>
                  <a:schemeClr val="tx2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Продолжительность проекта:</a:t>
            </a:r>
            <a:r>
              <a:rPr lang="ru-RU" sz="2400" dirty="0" smtClean="0">
                <a:solidFill>
                  <a:schemeClr val="tx2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среднесрочный, 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1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                                                   01.12.21 – 30.12.21.</a:t>
            </a:r>
            <a:endParaRPr lang="ru-RU" sz="2400" dirty="0" smtClean="0">
              <a:solidFill>
                <a:schemeClr val="tx1"/>
              </a:solidFill>
              <a:latin typeface="Monotype Corsiva" pitchFamily="66" charset="0"/>
              <a:cs typeface="Arial" pitchFamily="34" charset="0"/>
            </a:endParaRP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i="1" u="sng" dirty="0" smtClean="0">
              <a:solidFill>
                <a:schemeClr val="tx2"/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i="1" u="sng" dirty="0" smtClean="0">
                <a:solidFill>
                  <a:schemeClr val="tx2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Участники проекта:</a:t>
            </a:r>
            <a:r>
              <a:rPr lang="ru-RU" sz="2400" dirty="0" smtClean="0">
                <a:solidFill>
                  <a:schemeClr val="tx2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воспитатели, 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1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                                   дети группы - Непоседы,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1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                                   родители воспитанников,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1"/>
                </a:solidFill>
                <a:latin typeface="Monotype Corsiva" pitchFamily="66" charset="0"/>
                <a:cs typeface="Times New Roman" pitchFamily="18" charset="0"/>
              </a:rPr>
              <a:t>                                     музыкальный руководитель.</a:t>
            </a:r>
            <a:endParaRPr lang="ru-RU" sz="2400" dirty="0" smtClean="0">
              <a:solidFill>
                <a:schemeClr val="tx1"/>
              </a:solidFill>
              <a:latin typeface="Monotype Corsiva" pitchFamily="66" charset="0"/>
              <a:cs typeface="Arial" pitchFamily="34" charset="0"/>
            </a:endParaRPr>
          </a:p>
          <a:p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097" name="Picture 1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3140968"/>
            <a:ext cx="571500" cy="571500"/>
          </a:xfrm>
          <a:prstGeom prst="rect">
            <a:avLst/>
          </a:prstGeom>
          <a:noFill/>
        </p:spPr>
      </p:pic>
      <p:pic>
        <p:nvPicPr>
          <p:cNvPr id="4098" name="Picture 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918664"/>
            <a:ext cx="571500" cy="571500"/>
          </a:xfrm>
          <a:prstGeom prst="rect">
            <a:avLst/>
          </a:prstGeom>
          <a:noFill/>
        </p:spPr>
      </p:pic>
      <p:pic>
        <p:nvPicPr>
          <p:cNvPr id="4099" name="Picture 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7370" y="4225652"/>
            <a:ext cx="571500" cy="571500"/>
          </a:xfrm>
          <a:prstGeom prst="rect">
            <a:avLst/>
          </a:prstGeom>
          <a:noFill/>
        </p:spPr>
      </p:pic>
      <p:pic>
        <p:nvPicPr>
          <p:cNvPr id="4100" name="Picture 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79" y="4820538"/>
            <a:ext cx="571500" cy="571500"/>
          </a:xfrm>
          <a:prstGeom prst="rect">
            <a:avLst/>
          </a:prstGeom>
          <a:noFill/>
        </p:spPr>
      </p:pic>
      <p:pic>
        <p:nvPicPr>
          <p:cNvPr id="4101" name="Picture 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5805264"/>
            <a:ext cx="571500" cy="571500"/>
          </a:xfrm>
          <a:prstGeom prst="rect">
            <a:avLst/>
          </a:prstGeom>
          <a:noFill/>
        </p:spPr>
      </p:pic>
      <p:pic>
        <p:nvPicPr>
          <p:cNvPr id="4102" name="Picture 6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159590"/>
            <a:ext cx="571500" cy="571500"/>
          </a:xfrm>
          <a:prstGeom prst="rect">
            <a:avLst/>
          </a:prstGeom>
          <a:noFill/>
        </p:spPr>
      </p:pic>
      <p:pic>
        <p:nvPicPr>
          <p:cNvPr id="4103" name="Picture 7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5877272"/>
            <a:ext cx="571500" cy="571500"/>
          </a:xfrm>
          <a:prstGeom prst="rect">
            <a:avLst/>
          </a:prstGeom>
          <a:noFill/>
        </p:spPr>
      </p:pic>
      <p:pic>
        <p:nvPicPr>
          <p:cNvPr id="4104" name="Picture 8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97152"/>
            <a:ext cx="571500" cy="571500"/>
          </a:xfrm>
          <a:prstGeom prst="rect">
            <a:avLst/>
          </a:prstGeom>
          <a:noFill/>
        </p:spPr>
      </p:pic>
      <p:pic>
        <p:nvPicPr>
          <p:cNvPr id="4105" name="Picture 9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6021288"/>
            <a:ext cx="571500" cy="571500"/>
          </a:xfrm>
          <a:prstGeom prst="rect">
            <a:avLst/>
          </a:prstGeom>
          <a:noFill/>
        </p:spPr>
      </p:pic>
      <p:pic>
        <p:nvPicPr>
          <p:cNvPr id="4106" name="Picture 10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941168"/>
            <a:ext cx="571500" cy="571500"/>
          </a:xfrm>
          <a:prstGeom prst="rect">
            <a:avLst/>
          </a:prstGeom>
          <a:noFill/>
        </p:spPr>
      </p:pic>
      <p:pic>
        <p:nvPicPr>
          <p:cNvPr id="4107" name="Picture 11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2204864"/>
            <a:ext cx="571500" cy="571500"/>
          </a:xfrm>
          <a:prstGeom prst="rect">
            <a:avLst/>
          </a:prstGeom>
          <a:noFill/>
        </p:spPr>
      </p:pic>
      <p:pic>
        <p:nvPicPr>
          <p:cNvPr id="4108" name="Picture 1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5073" y="1128658"/>
            <a:ext cx="571500" cy="57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996952"/>
            <a:ext cx="7916316" cy="854968"/>
          </a:xfrm>
        </p:spPr>
        <p:txBody>
          <a:bodyPr>
            <a:noAutofit/>
          </a:bodyPr>
          <a:lstStyle/>
          <a:p>
            <a:pPr algn="l"/>
            <a:r>
              <a:rPr lang="ru-RU" sz="2400" i="1" u="sng" dirty="0" smtClean="0">
                <a:latin typeface="Monotype Corsiva" pitchFamily="66" charset="0"/>
              </a:rPr>
              <a:t/>
            </a:r>
            <a:br>
              <a:rPr lang="ru-RU" sz="2400" i="1" u="sng" dirty="0" smtClean="0">
                <a:latin typeface="Monotype Corsiva" pitchFamily="66" charset="0"/>
              </a:rPr>
            </a:br>
            <a:r>
              <a:rPr lang="ru-RU" sz="2400" i="1" u="sng" dirty="0">
                <a:latin typeface="Monotype Corsiva" pitchFamily="66" charset="0"/>
              </a:rPr>
              <a:t/>
            </a:r>
            <a:br>
              <a:rPr lang="ru-RU" sz="2400" i="1" u="sng" dirty="0">
                <a:latin typeface="Monotype Corsiva" pitchFamily="66" charset="0"/>
              </a:rPr>
            </a:br>
            <a:r>
              <a:rPr lang="ru-RU" sz="24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Цель проекта: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000" i="1" dirty="0"/>
              <a:t>Расширять представления о любимом зимнем празднике – Новом годе.</a:t>
            </a:r>
            <a:r>
              <a:rPr lang="ru-RU" sz="2400" dirty="0" smtClean="0">
                <a:latin typeface="Monotype Corsiva" pitchFamily="66" charset="0"/>
              </a:rPr>
              <a:t/>
            </a:r>
            <a:br>
              <a:rPr lang="ru-RU" sz="2400" dirty="0" smtClean="0">
                <a:latin typeface="Monotype Corsiva" pitchFamily="66" charset="0"/>
              </a:rPr>
            </a:br>
            <a:r>
              <a:rPr lang="ru-RU" sz="2400" b="1" i="1" u="sng" dirty="0" smtClean="0">
                <a:latin typeface="Monotype Corsiva" pitchFamily="66" charset="0"/>
              </a:rPr>
              <a:t>Задачи проекта:</a:t>
            </a:r>
            <a:r>
              <a:rPr lang="ru-RU" sz="2400" b="1" dirty="0" smtClean="0">
                <a:latin typeface="Monotype Corsiva" pitchFamily="66" charset="0"/>
              </a:rPr>
              <a:t> </a:t>
            </a:r>
            <a:br>
              <a:rPr lang="ru-RU" sz="2400" b="1" dirty="0" smtClean="0">
                <a:latin typeface="Monotype Corsiva" pitchFamily="66" charset="0"/>
              </a:rPr>
            </a:br>
            <a:r>
              <a:rPr lang="ru-RU" sz="2400" dirty="0" smtClean="0">
                <a:latin typeface="Monotype Corsiva" pitchFamily="66" charset="0"/>
              </a:rPr>
              <a:t> </a:t>
            </a:r>
            <a:r>
              <a:rPr lang="ru-RU" sz="1800" dirty="0"/>
              <a:t>1. Расширить знания детей о праздновании Нового года в России.</a:t>
            </a:r>
            <a:br>
              <a:rPr lang="ru-RU" sz="1800" dirty="0"/>
            </a:br>
            <a:r>
              <a:rPr lang="ru-RU" sz="1800" dirty="0"/>
              <a:t>2. Познакомить детей с обычаями и традициями встречи Нового года </a:t>
            </a:r>
            <a:br>
              <a:rPr lang="ru-RU" sz="1800" dirty="0"/>
            </a:br>
            <a:r>
              <a:rPr lang="ru-RU" sz="1800" dirty="0"/>
              <a:t>3. Дать сведения о том, где живет Дед Мороз.</a:t>
            </a:r>
            <a:br>
              <a:rPr lang="ru-RU" sz="1800" dirty="0"/>
            </a:br>
            <a:r>
              <a:rPr lang="ru-RU" sz="1800" dirty="0"/>
              <a:t>4.Познакомить с разновидностью и этапами изготовления новогодних </a:t>
            </a:r>
            <a:r>
              <a:rPr lang="ru-RU" sz="1800" dirty="0" smtClean="0"/>
              <a:t>игрушек.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5. Развивать творческие способности детей при подготовке к празднику через изготовление поделок, разучивание танцев, стихов, чтение сказок, рассказов, рассматривание картин и иллюстраций.</a:t>
            </a:r>
            <a:br>
              <a:rPr lang="ru-RU" sz="1800" dirty="0"/>
            </a:br>
            <a:r>
              <a:rPr lang="ru-RU" sz="1800" dirty="0"/>
              <a:t>5. Привлекать родителей к совместной деятельности со своими детьми.</a:t>
            </a:r>
            <a:br>
              <a:rPr lang="ru-RU" sz="1800" dirty="0"/>
            </a:br>
            <a:r>
              <a:rPr lang="ru-RU" sz="1800" dirty="0"/>
              <a:t>6. Вызвать желание готовить подарки, сюрпризы друзьям, родным к предстоящему празднику.</a:t>
            </a:r>
            <a:br>
              <a:rPr lang="ru-RU" sz="1800" dirty="0"/>
            </a:br>
            <a:r>
              <a:rPr lang="ru-RU" sz="1800" dirty="0"/>
              <a:t>7.Вызвать желание участвовать в подготовке к празднику (украшение группы, изготовление пособий, поделок, фотогазеты про Новый год) .</a:t>
            </a:r>
            <a:br>
              <a:rPr lang="ru-RU" sz="1800" dirty="0"/>
            </a:br>
            <a:r>
              <a:rPr lang="ru-RU" sz="1800" dirty="0"/>
              <a:t>8. Создать позитивный настрой в преддверии новогоднего праздника.</a:t>
            </a:r>
            <a:br>
              <a:rPr lang="ru-RU" sz="1800" dirty="0"/>
            </a:br>
            <a:r>
              <a:rPr lang="ru-RU" sz="1800" dirty="0"/>
              <a:t>9.Создать условия для детского творчества использование разнообразных видов детской деятельности в рамках реализации проекта. </a:t>
            </a:r>
            <a:br>
              <a:rPr lang="ru-RU" sz="1800" dirty="0"/>
            </a:br>
            <a:r>
              <a:rPr lang="ru-RU" sz="1800" dirty="0"/>
              <a:t>10.Вовлечь родителей в подготовку праздника.</a:t>
            </a:r>
            <a:br>
              <a:rPr lang="ru-RU" sz="1800" dirty="0"/>
            </a:br>
            <a:r>
              <a:rPr lang="ru-RU" sz="2400" dirty="0" smtClean="0">
                <a:latin typeface="Monotype Corsiva" pitchFamily="66" charset="0"/>
              </a:rPr>
              <a:t/>
            </a:r>
            <a:br>
              <a:rPr lang="ru-RU" sz="2400" dirty="0" smtClean="0">
                <a:latin typeface="Monotype Corsiva" pitchFamily="66" charset="0"/>
              </a:rPr>
            </a:br>
            <a:endParaRPr lang="ru-RU" sz="2400" dirty="0">
              <a:latin typeface="Monotype Corsiva" pitchFamily="66" charset="0"/>
            </a:endParaRPr>
          </a:p>
        </p:txBody>
      </p:sp>
      <p:pic>
        <p:nvPicPr>
          <p:cNvPr id="2049" name="Picture 1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5702" y="1006346"/>
            <a:ext cx="571500" cy="571500"/>
          </a:xfrm>
          <a:prstGeom prst="rect">
            <a:avLst/>
          </a:prstGeom>
          <a:noFill/>
        </p:spPr>
      </p:pic>
      <p:pic>
        <p:nvPicPr>
          <p:cNvPr id="2050" name="Picture 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1916832"/>
            <a:ext cx="571500" cy="571500"/>
          </a:xfrm>
          <a:prstGeom prst="rect">
            <a:avLst/>
          </a:prstGeom>
          <a:noFill/>
        </p:spPr>
      </p:pic>
      <p:pic>
        <p:nvPicPr>
          <p:cNvPr id="2051" name="Picture 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0962" y="1292096"/>
            <a:ext cx="571500" cy="571500"/>
          </a:xfrm>
          <a:prstGeom prst="rect">
            <a:avLst/>
          </a:prstGeom>
          <a:noFill/>
        </p:spPr>
      </p:pic>
      <p:pic>
        <p:nvPicPr>
          <p:cNvPr id="2052" name="Picture 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986508"/>
            <a:ext cx="571500" cy="571500"/>
          </a:xfrm>
          <a:prstGeom prst="rect">
            <a:avLst/>
          </a:prstGeom>
          <a:noFill/>
        </p:spPr>
      </p:pic>
      <p:pic>
        <p:nvPicPr>
          <p:cNvPr id="2053" name="Picture 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2748" y="1006346"/>
            <a:ext cx="571500" cy="571500"/>
          </a:xfrm>
          <a:prstGeom prst="rect">
            <a:avLst/>
          </a:prstGeom>
          <a:noFill/>
        </p:spPr>
      </p:pic>
      <p:pic>
        <p:nvPicPr>
          <p:cNvPr id="2054" name="Picture 6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263097"/>
            <a:ext cx="571500" cy="571500"/>
          </a:xfrm>
          <a:prstGeom prst="rect">
            <a:avLst/>
          </a:prstGeom>
          <a:noFill/>
        </p:spPr>
      </p:pic>
      <p:pic>
        <p:nvPicPr>
          <p:cNvPr id="2055" name="Picture 7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937" y="2202582"/>
            <a:ext cx="571500" cy="571500"/>
          </a:xfrm>
          <a:prstGeom prst="rect">
            <a:avLst/>
          </a:prstGeom>
          <a:noFill/>
        </p:spPr>
      </p:pic>
      <p:pic>
        <p:nvPicPr>
          <p:cNvPr id="2056" name="Picture 8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60648"/>
            <a:ext cx="571500" cy="571500"/>
          </a:xfrm>
          <a:prstGeom prst="rect">
            <a:avLst/>
          </a:prstGeom>
          <a:noFill/>
        </p:spPr>
      </p:pic>
      <p:pic>
        <p:nvPicPr>
          <p:cNvPr id="2057" name="Picture 9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0784" y="959541"/>
            <a:ext cx="571500" cy="571500"/>
          </a:xfrm>
          <a:prstGeom prst="rect">
            <a:avLst/>
          </a:prstGeom>
          <a:noFill/>
        </p:spPr>
      </p:pic>
      <p:pic>
        <p:nvPicPr>
          <p:cNvPr id="2058" name="Picture 10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5949280"/>
            <a:ext cx="571500" cy="57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Таня. Работа\для проекта\58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1328" y="3284984"/>
            <a:ext cx="2232248" cy="2835002"/>
          </a:xfrm>
          <a:prstGeom prst="rect">
            <a:avLst/>
          </a:prstGeom>
          <a:noFill/>
        </p:spPr>
      </p:pic>
      <p:pic>
        <p:nvPicPr>
          <p:cNvPr id="3073" name="Picture 1" descr="D:\Таня. Работа\для проекта\111a44b4e274[1]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908434"/>
            <a:ext cx="1872208" cy="3456384"/>
          </a:xfrm>
          <a:prstGeom prst="rect">
            <a:avLst/>
          </a:prstGeom>
          <a:noFill/>
        </p:spPr>
      </p:pic>
      <p:pic>
        <p:nvPicPr>
          <p:cNvPr id="3075" name="Picture 3" descr="D:\Таня. Работа\для проекта\710055d80f48ee3eb58f6bfa3930925d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4149080"/>
            <a:ext cx="1224136" cy="170839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017210"/>
            <a:ext cx="6696744" cy="3577740"/>
          </a:xfrm>
        </p:spPr>
        <p:txBody>
          <a:bodyPr>
            <a:noAutofit/>
          </a:bodyPr>
          <a:lstStyle/>
          <a:p>
            <a:pPr lvl="0" algn="l" fontAlgn="base">
              <a:spcAft>
                <a:spcPct val="0"/>
              </a:spcAft>
            </a:pPr>
            <a:r>
              <a:rPr lang="ru-RU" sz="2800" i="1" u="sng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Актуальность:</a:t>
            </a:r>
            <a:r>
              <a:rPr lang="ru-RU" sz="1600" i="1" u="sng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/>
              <a:t>Время </a:t>
            </a:r>
            <a:r>
              <a:rPr lang="ru-RU" sz="1600" dirty="0"/>
              <a:t>новогодних праздников – это время волшебства и таинственных превращений, время красивой, доброй сказки, которая приходит в каждый дом. Предновогодняя суета, письма Деду Морозу, украшение ёлки и долгожданные подарки под ней – все это не сравнится даже с Днем рождения</a:t>
            </a:r>
            <a:r>
              <a:rPr lang="ru-RU" sz="1600" dirty="0" smtClean="0"/>
              <a:t>. </a:t>
            </a:r>
            <a:r>
              <a:rPr lang="ru-RU" sz="1600" dirty="0"/>
              <a:t>В течение месяца до Нового года, дети начинают думать о Дедушке Морозе. Стараются вести себя по-другому, совершать добрые поступки, думая, что за ними в окошко наблюдает Дед Мороз</a:t>
            </a:r>
            <a:r>
              <a:rPr lang="ru-RU" sz="1600" dirty="0" smtClean="0"/>
              <a:t>. </a:t>
            </a:r>
            <a:r>
              <a:rPr lang="ru-RU" sz="1600" dirty="0"/>
              <a:t>А самый главный символ новогоднего праздника - елка, с ее нарядами, украшениями.</a:t>
            </a:r>
            <a:br>
              <a:rPr lang="ru-RU" sz="1600" dirty="0"/>
            </a:br>
            <a:r>
              <a:rPr lang="ru-RU" sz="1600" dirty="0"/>
              <a:t>Данный проект направлен на приобщение детей к народным праздникам, их особенностям проведения. Участие детей в проекте позволит им стать непосредственными участниками подготовки к Новому году, расширит представление о традициях и обычаях празднования нового года, его сказочных персонажах, поможет им полностью окунуться в предновогоднюю бурю эмоций и впечатлений.</a:t>
            </a:r>
            <a:endParaRPr lang="ru-RU" sz="1600" dirty="0" smtClean="0"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3077" name="Picture 5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53544" y="4702485"/>
            <a:ext cx="914400" cy="914400"/>
          </a:xfrm>
          <a:prstGeom prst="rect">
            <a:avLst/>
          </a:prstGeom>
          <a:noFill/>
        </p:spPr>
      </p:pic>
      <p:pic>
        <p:nvPicPr>
          <p:cNvPr id="3078" name="Picture 6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4546079"/>
            <a:ext cx="914400" cy="914400"/>
          </a:xfrm>
          <a:prstGeom prst="rect">
            <a:avLst/>
          </a:prstGeom>
          <a:noFill/>
        </p:spPr>
      </p:pic>
      <p:pic>
        <p:nvPicPr>
          <p:cNvPr id="3079" name="Picture 7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9176" y="2048638"/>
            <a:ext cx="914400" cy="914400"/>
          </a:xfrm>
          <a:prstGeom prst="rect">
            <a:avLst/>
          </a:prstGeom>
          <a:noFill/>
        </p:spPr>
      </p:pic>
      <p:pic>
        <p:nvPicPr>
          <p:cNvPr id="3080" name="Picture 8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64254" y="4702485"/>
            <a:ext cx="914400" cy="914400"/>
          </a:xfrm>
          <a:prstGeom prst="rect">
            <a:avLst/>
          </a:prstGeom>
          <a:noFill/>
        </p:spPr>
      </p:pic>
      <p:pic>
        <p:nvPicPr>
          <p:cNvPr id="3081" name="Picture 9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2204864"/>
            <a:ext cx="914400" cy="914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03648" y="4365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99084" y="864953"/>
            <a:ext cx="698477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i="1" u="sng" dirty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Виды деятельности: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• познавательные занятия (аппликация, рисование, лепка, музыка, развитие речи, природный и социальный мир);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• дидактические </a:t>
            </a:r>
            <a:r>
              <a:rPr lang="ru-RU" sz="2000" i="1" dirty="0" smtClean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игры </a:t>
            </a:r>
            <a:r>
              <a:rPr lang="ru-RU" sz="2000" i="1" dirty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на зимнюю тематику;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• рассматривание иллюстраций;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• беседы;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•Просмотр мультфильмов на зимнюю тематику;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•Чтение книг и стихотворений</a:t>
            </a:r>
            <a:r>
              <a:rPr lang="ru-RU" sz="2000" i="1" dirty="0" smtClean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•Слушание новогодних песен;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•Разучивание песен и танцев.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i="1" dirty="0">
              <a:solidFill>
                <a:srgbClr val="000000"/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Предварительная работа: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1. Подбор иллюстративного материала по теме, настольно–печатных игр, дидактических игр, материалов для игр.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2. Подбор методической литературы, художественной литературы для чтения, загадок по теме, аудио и видеозаписей.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026" name="Picture 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2348880"/>
            <a:ext cx="571500" cy="571500"/>
          </a:xfrm>
          <a:prstGeom prst="rect">
            <a:avLst/>
          </a:prstGeom>
          <a:noFill/>
        </p:spPr>
      </p:pic>
      <p:pic>
        <p:nvPicPr>
          <p:cNvPr id="1027" name="Picture 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6686" y="3917931"/>
            <a:ext cx="571500" cy="571500"/>
          </a:xfrm>
          <a:prstGeom prst="rect">
            <a:avLst/>
          </a:prstGeom>
          <a:noFill/>
        </p:spPr>
      </p:pic>
      <p:pic>
        <p:nvPicPr>
          <p:cNvPr id="1028" name="Picture 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9985" y="2336704"/>
            <a:ext cx="571500" cy="571500"/>
          </a:xfrm>
          <a:prstGeom prst="rect">
            <a:avLst/>
          </a:prstGeom>
          <a:noFill/>
        </p:spPr>
      </p:pic>
      <p:pic>
        <p:nvPicPr>
          <p:cNvPr id="1029" name="Picture 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924944"/>
            <a:ext cx="571500" cy="571500"/>
          </a:xfrm>
          <a:prstGeom prst="rect">
            <a:avLst/>
          </a:prstGeom>
          <a:noFill/>
        </p:spPr>
      </p:pic>
      <p:pic>
        <p:nvPicPr>
          <p:cNvPr id="1030" name="Picture 6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09120" y="4272058"/>
            <a:ext cx="571500" cy="571500"/>
          </a:xfrm>
          <a:prstGeom prst="rect">
            <a:avLst/>
          </a:prstGeom>
          <a:noFill/>
        </p:spPr>
      </p:pic>
      <p:pic>
        <p:nvPicPr>
          <p:cNvPr id="1031" name="Picture 7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3632181"/>
            <a:ext cx="571500" cy="571500"/>
          </a:xfrm>
          <a:prstGeom prst="rect">
            <a:avLst/>
          </a:prstGeom>
          <a:noFill/>
        </p:spPr>
      </p:pic>
      <p:pic>
        <p:nvPicPr>
          <p:cNvPr id="1032" name="Picture 8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88640"/>
            <a:ext cx="571500" cy="571500"/>
          </a:xfrm>
          <a:prstGeom prst="rect">
            <a:avLst/>
          </a:prstGeom>
          <a:noFill/>
        </p:spPr>
      </p:pic>
      <p:pic>
        <p:nvPicPr>
          <p:cNvPr id="1033" name="Picture 9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6686" y="2336704"/>
            <a:ext cx="571500" cy="571500"/>
          </a:xfrm>
          <a:prstGeom prst="rect">
            <a:avLst/>
          </a:prstGeom>
          <a:noFill/>
        </p:spPr>
      </p:pic>
      <p:pic>
        <p:nvPicPr>
          <p:cNvPr id="1034" name="Picture 10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021288"/>
            <a:ext cx="571500" cy="571500"/>
          </a:xfrm>
          <a:prstGeom prst="rect">
            <a:avLst/>
          </a:prstGeom>
          <a:noFill/>
        </p:spPr>
      </p:pic>
      <p:pic>
        <p:nvPicPr>
          <p:cNvPr id="1035" name="Picture 11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88640"/>
            <a:ext cx="571500" cy="571500"/>
          </a:xfrm>
          <a:prstGeom prst="rect">
            <a:avLst/>
          </a:prstGeom>
          <a:noFill/>
        </p:spPr>
      </p:pic>
      <p:pic>
        <p:nvPicPr>
          <p:cNvPr id="1036" name="Picture 1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5877272"/>
            <a:ext cx="571500" cy="571500"/>
          </a:xfrm>
          <a:prstGeom prst="rect">
            <a:avLst/>
          </a:prstGeom>
          <a:noFill/>
        </p:spPr>
      </p:pic>
      <p:pic>
        <p:nvPicPr>
          <p:cNvPr id="1037" name="Picture 1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777380"/>
            <a:ext cx="571500" cy="571500"/>
          </a:xfrm>
          <a:prstGeom prst="rect">
            <a:avLst/>
          </a:prstGeom>
          <a:noFill/>
        </p:spPr>
      </p:pic>
      <p:pic>
        <p:nvPicPr>
          <p:cNvPr id="1038" name="Picture 1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571500" cy="571500"/>
          </a:xfrm>
          <a:prstGeom prst="rect">
            <a:avLst/>
          </a:prstGeom>
          <a:noFill/>
        </p:spPr>
      </p:pic>
      <p:pic>
        <p:nvPicPr>
          <p:cNvPr id="1039" name="Picture 1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0720" y="3700558"/>
            <a:ext cx="571500" cy="57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331640" y="1619555"/>
            <a:ext cx="7488832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Работа с родителями: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1. Консультация для родителей «Безопасность детей во время новогодних праздников  «История возникновения празднования Нового года».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2. Приобретение и изготовление новогоднего оформления.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3. Изготовление новогодних карнавальных костюмов.</a:t>
            </a:r>
          </a:p>
          <a:p>
            <a:pPr lvl="0" indent="1809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4. Папка-передвижка: «Новый год для детей»</a:t>
            </a: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400" dirty="0" smtClean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5.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Разучивание песен и стихотворений с детьми.</a:t>
            </a:r>
            <a:endParaRPr lang="ru-RU" sz="2400" dirty="0">
              <a:latin typeface="Monotype Corsiva" pitchFamily="66" charset="0"/>
              <a:cs typeface="Arial" pitchFamily="34" charset="0"/>
            </a:endParaRPr>
          </a:p>
          <a:p>
            <a:pPr marL="0" marR="0" lvl="0" indent="1809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6.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Участие в выставке новогодних поделок “</a:t>
            </a:r>
            <a:r>
              <a:rPr lang="ru-RU" sz="2400" dirty="0" smtClean="0">
                <a:solidFill>
                  <a:srgbClr val="00000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Мастерская еда Мороза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”.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8434" name="Picture 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908720"/>
            <a:ext cx="571500" cy="571500"/>
          </a:xfrm>
          <a:prstGeom prst="rect">
            <a:avLst/>
          </a:prstGeom>
          <a:noFill/>
        </p:spPr>
      </p:pic>
      <p:pic>
        <p:nvPicPr>
          <p:cNvPr id="18435" name="Picture 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340768"/>
            <a:ext cx="571500" cy="571500"/>
          </a:xfrm>
          <a:prstGeom prst="rect">
            <a:avLst/>
          </a:prstGeom>
          <a:noFill/>
        </p:spPr>
      </p:pic>
      <p:pic>
        <p:nvPicPr>
          <p:cNvPr id="18436" name="Picture 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6050" y="1055018"/>
            <a:ext cx="571500" cy="571500"/>
          </a:xfrm>
          <a:prstGeom prst="rect">
            <a:avLst/>
          </a:prstGeom>
          <a:noFill/>
        </p:spPr>
      </p:pic>
      <p:pic>
        <p:nvPicPr>
          <p:cNvPr id="18437" name="Picture 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5301208"/>
            <a:ext cx="571500" cy="571500"/>
          </a:xfrm>
          <a:prstGeom prst="rect">
            <a:avLst/>
          </a:prstGeom>
          <a:noFill/>
        </p:spPr>
      </p:pic>
      <p:pic>
        <p:nvPicPr>
          <p:cNvPr id="18438" name="Picture 6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20688"/>
            <a:ext cx="571500" cy="571500"/>
          </a:xfrm>
          <a:prstGeom prst="rect">
            <a:avLst/>
          </a:prstGeom>
          <a:noFill/>
        </p:spPr>
      </p:pic>
      <p:pic>
        <p:nvPicPr>
          <p:cNvPr id="18439" name="Picture 7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949280"/>
            <a:ext cx="571500" cy="571500"/>
          </a:xfrm>
          <a:prstGeom prst="rect">
            <a:avLst/>
          </a:prstGeom>
          <a:noFill/>
        </p:spPr>
      </p:pic>
      <p:pic>
        <p:nvPicPr>
          <p:cNvPr id="18440" name="Picture 8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5877272"/>
            <a:ext cx="571500" cy="571500"/>
          </a:xfrm>
          <a:prstGeom prst="rect">
            <a:avLst/>
          </a:prstGeom>
          <a:noFill/>
        </p:spPr>
      </p:pic>
      <p:pic>
        <p:nvPicPr>
          <p:cNvPr id="18441" name="Picture 9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0030" y="5015458"/>
            <a:ext cx="571500" cy="571500"/>
          </a:xfrm>
          <a:prstGeom prst="rect">
            <a:avLst/>
          </a:prstGeom>
          <a:noFill/>
        </p:spPr>
      </p:pic>
      <p:pic>
        <p:nvPicPr>
          <p:cNvPr id="18442" name="Picture 10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192188"/>
            <a:ext cx="571500" cy="571500"/>
          </a:xfrm>
          <a:prstGeom prst="rect">
            <a:avLst/>
          </a:prstGeom>
          <a:noFill/>
        </p:spPr>
      </p:pic>
      <p:pic>
        <p:nvPicPr>
          <p:cNvPr id="18443" name="Picture 11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88640"/>
            <a:ext cx="571500" cy="571500"/>
          </a:xfrm>
          <a:prstGeom prst="rect">
            <a:avLst/>
          </a:prstGeom>
          <a:noFill/>
        </p:spPr>
      </p:pic>
      <p:pic>
        <p:nvPicPr>
          <p:cNvPr id="18444" name="Picture 1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5517232"/>
            <a:ext cx="571500" cy="571500"/>
          </a:xfrm>
          <a:prstGeom prst="rect">
            <a:avLst/>
          </a:prstGeom>
          <a:noFill/>
        </p:spPr>
      </p:pic>
      <p:pic>
        <p:nvPicPr>
          <p:cNvPr id="18445" name="Picture 1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88640"/>
            <a:ext cx="571500" cy="57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619672" y="940078"/>
            <a:ext cx="612068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Реализация проекта:</a:t>
            </a:r>
          </a:p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1-й этап – подготовительный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Организация предметно-развивающей среды: изготовление дидактических игр, раскраски на новогоднюю тему, украшение группы.</a:t>
            </a: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  <a:p>
            <a:pPr marL="0" marR="0" lvl="0" indent="1809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Изготовление </a:t>
            </a:r>
            <a:r>
              <a:rPr lang="ru-RU" sz="2400" dirty="0" err="1" smtClean="0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Адвент</a:t>
            </a:r>
            <a:r>
              <a:rPr lang="ru-RU" sz="2400" dirty="0" smtClean="0">
                <a:solidFill>
                  <a:srgbClr val="000000"/>
                </a:solidFill>
                <a:latin typeface="Monotype Corsiva" pitchFamily="66" charset="0"/>
                <a:cs typeface="Times New Roman" pitchFamily="18" charset="0"/>
              </a:rPr>
              <a:t> - Календаря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9458" name="Picture 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556792"/>
            <a:ext cx="571500" cy="571500"/>
          </a:xfrm>
          <a:prstGeom prst="rect">
            <a:avLst/>
          </a:prstGeom>
          <a:noFill/>
        </p:spPr>
      </p:pic>
      <p:pic>
        <p:nvPicPr>
          <p:cNvPr id="19459" name="Picture 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340768"/>
            <a:ext cx="571500" cy="571500"/>
          </a:xfrm>
          <a:prstGeom prst="rect">
            <a:avLst/>
          </a:prstGeom>
          <a:noFill/>
        </p:spPr>
      </p:pic>
      <p:pic>
        <p:nvPicPr>
          <p:cNvPr id="19460" name="Picture 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3212976"/>
            <a:ext cx="571500" cy="571500"/>
          </a:xfrm>
          <a:prstGeom prst="rect">
            <a:avLst/>
          </a:prstGeom>
          <a:noFill/>
        </p:spPr>
      </p:pic>
      <p:pic>
        <p:nvPicPr>
          <p:cNvPr id="19461" name="Picture 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501008"/>
            <a:ext cx="571500" cy="571500"/>
          </a:xfrm>
          <a:prstGeom prst="rect">
            <a:avLst/>
          </a:prstGeom>
          <a:noFill/>
        </p:spPr>
      </p:pic>
      <p:pic>
        <p:nvPicPr>
          <p:cNvPr id="19462" name="Picture 6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5517232"/>
            <a:ext cx="571500" cy="571500"/>
          </a:xfrm>
          <a:prstGeom prst="rect">
            <a:avLst/>
          </a:prstGeom>
          <a:noFill/>
        </p:spPr>
      </p:pic>
      <p:pic>
        <p:nvPicPr>
          <p:cNvPr id="19463" name="Picture 7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4437112"/>
            <a:ext cx="571500" cy="571500"/>
          </a:xfrm>
          <a:prstGeom prst="rect">
            <a:avLst/>
          </a:prstGeom>
          <a:noFill/>
        </p:spPr>
      </p:pic>
      <p:pic>
        <p:nvPicPr>
          <p:cNvPr id="19464" name="Picture 8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5877272"/>
            <a:ext cx="571500" cy="571500"/>
          </a:xfrm>
          <a:prstGeom prst="rect">
            <a:avLst/>
          </a:prstGeom>
          <a:noFill/>
        </p:spPr>
      </p:pic>
      <p:pic>
        <p:nvPicPr>
          <p:cNvPr id="19465" name="Picture 9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620688"/>
            <a:ext cx="571500" cy="571500"/>
          </a:xfrm>
          <a:prstGeom prst="rect">
            <a:avLst/>
          </a:prstGeom>
          <a:noFill/>
        </p:spPr>
      </p:pic>
      <p:pic>
        <p:nvPicPr>
          <p:cNvPr id="19466" name="Picture 10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571500" cy="571500"/>
          </a:xfrm>
          <a:prstGeom prst="rect">
            <a:avLst/>
          </a:prstGeom>
          <a:noFill/>
        </p:spPr>
      </p:pic>
      <p:pic>
        <p:nvPicPr>
          <p:cNvPr id="19467" name="Picture 11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4005064"/>
            <a:ext cx="571500" cy="57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428683" y="676872"/>
            <a:ext cx="3845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2-й этап – основной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8964" y="1323203"/>
            <a:ext cx="698477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Выучить новогоднее стихотворение. «Приклей ёлочное украшение на цифру 31 и ты узнаешь, сколько дней осталось до Нового года»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Слушать новогодние песни.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кормушку для птиц.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Повесить кормушку и кормить птичек.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Придумать новогоднюю сказку.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Слепить снеговика.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 новогодние открытки.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Посмотреть новогодний мультфильм.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бумажную гирлянду.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украшение на ёлку.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Нарисовать символ года.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Вырезать снежинки.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Украсить окна.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Нарядить ёлочку.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Украсить группу к новому году.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452" y="1916832"/>
            <a:ext cx="2498778" cy="3876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980728"/>
            <a:ext cx="626469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16. Написать письмо Деду Морозу.</a:t>
            </a:r>
          </a:p>
          <a:p>
            <a:r>
              <a:rPr lang="ru-RU" dirty="0" smtClean="0"/>
              <a:t>17. Нарисовать рисунок на новогоднюю тематику.</a:t>
            </a:r>
          </a:p>
          <a:p>
            <a:r>
              <a:rPr lang="ru-RU" dirty="0" smtClean="0"/>
              <a:t>18. Отгадывать загадки на </a:t>
            </a:r>
            <a:r>
              <a:rPr lang="ru-RU" dirty="0" err="1" smtClean="0"/>
              <a:t>зимне</a:t>
            </a:r>
            <a:r>
              <a:rPr lang="ru-RU" dirty="0" smtClean="0"/>
              <a:t> – новогоднюю тематику.</a:t>
            </a:r>
          </a:p>
          <a:p>
            <a:r>
              <a:rPr lang="ru-RU" dirty="0" smtClean="0"/>
              <a:t>19. Сделать новогоднее фото возле ёлочки.</a:t>
            </a:r>
          </a:p>
          <a:p>
            <a:r>
              <a:rPr lang="ru-RU" dirty="0" smtClean="0"/>
              <a:t>20. Раскрашивать новогодние раскраски.</a:t>
            </a:r>
          </a:p>
          <a:p>
            <a:r>
              <a:rPr lang="ru-RU" dirty="0" smtClean="0"/>
              <a:t>21. Прочитать новогоднюю сказку.</a:t>
            </a:r>
          </a:p>
          <a:p>
            <a:r>
              <a:rPr lang="ru-RU" dirty="0" smtClean="0"/>
              <a:t>22. Узнать о традициях празднования нового года в других странах. </a:t>
            </a:r>
          </a:p>
          <a:p>
            <a:r>
              <a:rPr lang="ru-RU" dirty="0" smtClean="0"/>
              <a:t>23. Нарисовать портрет Деда Мороза.</a:t>
            </a:r>
          </a:p>
          <a:p>
            <a:r>
              <a:rPr lang="ru-RU" dirty="0" smtClean="0"/>
              <a:t>24. Станцевать под новогоднюю песенку.</a:t>
            </a:r>
          </a:p>
          <a:p>
            <a:r>
              <a:rPr lang="ru-RU" dirty="0" smtClean="0"/>
              <a:t>25. Нарисовать ёлочку.</a:t>
            </a:r>
          </a:p>
          <a:p>
            <a:r>
              <a:rPr lang="ru-RU" dirty="0" smtClean="0"/>
              <a:t>26. Вылепить из пластилина новогодний символ.</a:t>
            </a:r>
          </a:p>
          <a:p>
            <a:r>
              <a:rPr lang="ru-RU" dirty="0" smtClean="0"/>
              <a:t>27. Сделать новогоднюю аппликацию.</a:t>
            </a:r>
          </a:p>
          <a:p>
            <a:r>
              <a:rPr lang="ru-RU" dirty="0" smtClean="0"/>
              <a:t>28. Посмотреть детский новогодний фильм.</a:t>
            </a:r>
          </a:p>
          <a:p>
            <a:r>
              <a:rPr lang="ru-RU" dirty="0" smtClean="0"/>
              <a:t>29. Сделать новогоднюю маску.</a:t>
            </a:r>
          </a:p>
          <a:p>
            <a:r>
              <a:rPr lang="ru-RU" dirty="0" smtClean="0"/>
              <a:t>30. Подготовить наряд для встречи нового года.</a:t>
            </a:r>
          </a:p>
          <a:p>
            <a:r>
              <a:rPr lang="ru-RU" dirty="0" smtClean="0"/>
              <a:t>31. Поздравить друзей и родных с новым годом! «Под бой курантов загадай желание, и пусть оно обязательно сбудется в новом году!»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02753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545382" y="1048172"/>
            <a:ext cx="619268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3-й этап – заключительный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ru-RU" sz="2800" dirty="0" smtClean="0">
                <a:latin typeface="Monotype Corsiva" pitchFamily="66" charset="0"/>
              </a:rPr>
              <a:t>Рисунки, работы </a:t>
            </a:r>
            <a:r>
              <a:rPr lang="ru-RU" sz="2800" dirty="0">
                <a:latin typeface="Monotype Corsiva" pitchFamily="66" charset="0"/>
              </a:rPr>
              <a:t>детей.</a:t>
            </a:r>
          </a:p>
          <a:p>
            <a:pPr marL="514350" indent="-514350">
              <a:buAutoNum type="arabicPeriod"/>
            </a:pPr>
            <a:r>
              <a:rPr lang="ru-RU" sz="2800" dirty="0">
                <a:latin typeface="Monotype Corsiva" pitchFamily="66" charset="0"/>
              </a:rPr>
              <a:t>Выставка  поделок</a:t>
            </a:r>
            <a:r>
              <a:rPr lang="en-US" sz="2800" dirty="0">
                <a:latin typeface="Monotype Corsiva" pitchFamily="66" charset="0"/>
              </a:rPr>
              <a:t>: </a:t>
            </a:r>
            <a:r>
              <a:rPr lang="en-US" sz="2800" dirty="0" smtClean="0">
                <a:latin typeface="Monotype Corsiva" pitchFamily="66" charset="0"/>
              </a:rPr>
              <a:t>“</a:t>
            </a:r>
            <a:r>
              <a:rPr lang="ru-RU" sz="2800" dirty="0" smtClean="0">
                <a:latin typeface="Monotype Corsiva" pitchFamily="66" charset="0"/>
              </a:rPr>
              <a:t>Мастерская Деда Мороза</a:t>
            </a:r>
            <a:r>
              <a:rPr lang="en-US" sz="2800" dirty="0" smtClean="0">
                <a:latin typeface="Monotype Corsiva" pitchFamily="66" charset="0"/>
              </a:rPr>
              <a:t>”</a:t>
            </a:r>
            <a:r>
              <a:rPr lang="ru-RU" sz="2800" dirty="0" smtClean="0">
                <a:latin typeface="Monotype Corsiva" pitchFamily="66" charset="0"/>
              </a:rPr>
              <a:t>.</a:t>
            </a:r>
            <a:endParaRPr lang="ru-RU" sz="2800" dirty="0">
              <a:latin typeface="Monotype Corsiva" pitchFamily="66" charset="0"/>
            </a:endParaRPr>
          </a:p>
          <a:p>
            <a:pPr marL="514350" indent="-514350">
              <a:buAutoNum type="arabicPeriod"/>
            </a:pPr>
            <a:r>
              <a:rPr lang="ru-RU" sz="2800" dirty="0">
                <a:latin typeface="Monotype Corsiva" pitchFamily="66" charset="0"/>
              </a:rPr>
              <a:t>Сценарий утренника – проведение праздника.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24578" name="Picture 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564904"/>
            <a:ext cx="571500" cy="571500"/>
          </a:xfrm>
          <a:prstGeom prst="rect">
            <a:avLst/>
          </a:prstGeom>
          <a:noFill/>
        </p:spPr>
      </p:pic>
      <p:pic>
        <p:nvPicPr>
          <p:cNvPr id="24579" name="Picture 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844824"/>
            <a:ext cx="571500" cy="571500"/>
          </a:xfrm>
          <a:prstGeom prst="rect">
            <a:avLst/>
          </a:prstGeom>
          <a:noFill/>
        </p:spPr>
      </p:pic>
      <p:pic>
        <p:nvPicPr>
          <p:cNvPr id="24580" name="Picture 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4077072"/>
            <a:ext cx="571500" cy="571500"/>
          </a:xfrm>
          <a:prstGeom prst="rect">
            <a:avLst/>
          </a:prstGeom>
          <a:noFill/>
        </p:spPr>
      </p:pic>
      <p:pic>
        <p:nvPicPr>
          <p:cNvPr id="24581" name="Picture 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797152"/>
            <a:ext cx="571500" cy="571500"/>
          </a:xfrm>
          <a:prstGeom prst="rect">
            <a:avLst/>
          </a:prstGeom>
          <a:noFill/>
        </p:spPr>
      </p:pic>
      <p:pic>
        <p:nvPicPr>
          <p:cNvPr id="24582" name="Picture 6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3861048"/>
            <a:ext cx="571500" cy="571500"/>
          </a:xfrm>
          <a:prstGeom prst="rect">
            <a:avLst/>
          </a:prstGeom>
          <a:noFill/>
        </p:spPr>
      </p:pic>
      <p:pic>
        <p:nvPicPr>
          <p:cNvPr id="24583" name="Picture 7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571500" cy="571500"/>
          </a:xfrm>
          <a:prstGeom prst="rect">
            <a:avLst/>
          </a:prstGeom>
          <a:noFill/>
        </p:spPr>
      </p:pic>
      <p:pic>
        <p:nvPicPr>
          <p:cNvPr id="24584" name="Picture 8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620688"/>
            <a:ext cx="571500" cy="571500"/>
          </a:xfrm>
          <a:prstGeom prst="rect">
            <a:avLst/>
          </a:prstGeom>
          <a:noFill/>
        </p:spPr>
      </p:pic>
      <p:pic>
        <p:nvPicPr>
          <p:cNvPr id="24585" name="Picture 9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5229200"/>
            <a:ext cx="571500" cy="571500"/>
          </a:xfrm>
          <a:prstGeom prst="rect">
            <a:avLst/>
          </a:prstGeom>
          <a:noFill/>
        </p:spPr>
      </p:pic>
      <p:pic>
        <p:nvPicPr>
          <p:cNvPr id="24586" name="Picture 10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476672"/>
            <a:ext cx="571500" cy="571500"/>
          </a:xfrm>
          <a:prstGeom prst="rect">
            <a:avLst/>
          </a:prstGeom>
          <a:noFill/>
        </p:spPr>
      </p:pic>
      <p:pic>
        <p:nvPicPr>
          <p:cNvPr id="24587" name="Picture 11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5301208"/>
            <a:ext cx="571500" cy="571500"/>
          </a:xfrm>
          <a:prstGeom prst="rect">
            <a:avLst/>
          </a:prstGeom>
          <a:noFill/>
        </p:spPr>
      </p:pic>
      <p:pic>
        <p:nvPicPr>
          <p:cNvPr id="24588" name="Picture 1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6286500"/>
            <a:ext cx="571500" cy="571500"/>
          </a:xfrm>
          <a:prstGeom prst="rect">
            <a:avLst/>
          </a:prstGeom>
          <a:noFill/>
        </p:spPr>
      </p:pic>
      <p:pic>
        <p:nvPicPr>
          <p:cNvPr id="24589" name="Picture 1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88640"/>
            <a:ext cx="571500" cy="571500"/>
          </a:xfrm>
          <a:prstGeom prst="rect">
            <a:avLst/>
          </a:prstGeom>
          <a:noFill/>
        </p:spPr>
      </p:pic>
      <p:pic>
        <p:nvPicPr>
          <p:cNvPr id="24590" name="Picture 1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5517232"/>
            <a:ext cx="571500" cy="571500"/>
          </a:xfrm>
          <a:prstGeom prst="rect">
            <a:avLst/>
          </a:prstGeom>
          <a:noFill/>
        </p:spPr>
      </p:pic>
      <p:pic>
        <p:nvPicPr>
          <p:cNvPr id="24591" name="Picture 1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6604" y="1559074"/>
            <a:ext cx="571500" cy="57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41217"/>
            <a:ext cx="2592288" cy="34563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144" y="3501008"/>
            <a:ext cx="4076811" cy="30576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99600"/>
            <a:ext cx="25717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88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459" y="235879"/>
            <a:ext cx="2463738" cy="32849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6" y="1625417"/>
            <a:ext cx="3096344" cy="41284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689648"/>
            <a:ext cx="2160240" cy="2880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68427"/>
            <a:ext cx="2463738" cy="32849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19872" y="4005064"/>
            <a:ext cx="26642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Заучивание новогоднего стихотворения.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33695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0633"/>
            <a:ext cx="2376264" cy="31683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40634"/>
            <a:ext cx="2664296" cy="35523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17714"/>
            <a:ext cx="2517744" cy="33569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654" y="3695794"/>
            <a:ext cx="2247713" cy="29969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42" y="3390313"/>
            <a:ext cx="2462470" cy="32832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08104" y="3933056"/>
            <a:ext cx="27363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Сделать кормушку для птиц</a:t>
            </a:r>
            <a:r>
              <a:rPr lang="ru-RU" sz="2000" b="1" dirty="0" smtClean="0"/>
              <a:t>.</a:t>
            </a:r>
          </a:p>
          <a:p>
            <a:pPr algn="ctr"/>
            <a:endParaRPr lang="ru-RU" sz="2000" b="1" dirty="0"/>
          </a:p>
          <a:p>
            <a:pPr algn="ctr"/>
            <a:r>
              <a:rPr lang="ru-RU" sz="2000" b="1" dirty="0"/>
              <a:t>Повесить кормушку и кормить птичек.</a:t>
            </a:r>
          </a:p>
        </p:txBody>
      </p:sp>
    </p:spTree>
    <p:extLst>
      <p:ext uri="{BB962C8B-B14F-4D97-AF65-F5344CB8AC3E}">
        <p14:creationId xmlns:p14="http://schemas.microsoft.com/office/powerpoint/2010/main" val="3087510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2301720" cy="30689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16632"/>
            <a:ext cx="2754306" cy="36724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44649"/>
            <a:ext cx="3219822" cy="42930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371" y="3819939"/>
            <a:ext cx="2247714" cy="29969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84983"/>
            <a:ext cx="2589788" cy="34530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22737" y="4779806"/>
            <a:ext cx="2880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Слепить</a:t>
            </a:r>
            <a:r>
              <a:rPr lang="ru-RU" sz="3200" dirty="0" smtClean="0"/>
              <a:t> </a:t>
            </a:r>
            <a:r>
              <a:rPr lang="ru-RU" sz="3200" b="1" dirty="0" smtClean="0"/>
              <a:t>Снеговика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399584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05" y="278962"/>
            <a:ext cx="3419872" cy="25649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3" y="2985554"/>
            <a:ext cx="2890031" cy="38533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072" y="3356992"/>
            <a:ext cx="2452312" cy="32697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20303"/>
            <a:ext cx="3659033" cy="27442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197741"/>
            <a:ext cx="2571750" cy="3429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79912" y="1420989"/>
            <a:ext cx="12961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Украсить группу и окна к Новому году!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533969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0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53752"/>
            <a:ext cx="468052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Monotype Corsiva" pitchFamily="66" charset="0"/>
              </a:rPr>
              <a:t>Нарядить Ёлочку!</a:t>
            </a:r>
            <a:endParaRPr lang="ru-RU" sz="3600" dirty="0">
              <a:latin typeface="Monotype Corsiva" pitchFamily="66" charset="0"/>
            </a:endParaRPr>
          </a:p>
        </p:txBody>
      </p:sp>
      <p:pic>
        <p:nvPicPr>
          <p:cNvPr id="27658" name="Picture 10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6021288"/>
            <a:ext cx="571500" cy="571500"/>
          </a:xfrm>
          <a:prstGeom prst="rect">
            <a:avLst/>
          </a:prstGeom>
          <a:noFill/>
        </p:spPr>
      </p:pic>
      <p:pic>
        <p:nvPicPr>
          <p:cNvPr id="27659" name="Picture 11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4" y="4653136"/>
            <a:ext cx="571500" cy="571500"/>
          </a:xfrm>
          <a:prstGeom prst="rect">
            <a:avLst/>
          </a:prstGeom>
          <a:noFill/>
        </p:spPr>
      </p:pic>
      <p:pic>
        <p:nvPicPr>
          <p:cNvPr id="27660" name="Picture 1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564904"/>
            <a:ext cx="571500" cy="571500"/>
          </a:xfrm>
          <a:prstGeom prst="rect">
            <a:avLst/>
          </a:prstGeom>
          <a:noFill/>
        </p:spPr>
      </p:pic>
      <p:pic>
        <p:nvPicPr>
          <p:cNvPr id="27661" name="Picture 1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1433" y="942300"/>
            <a:ext cx="571500" cy="571500"/>
          </a:xfrm>
          <a:prstGeom prst="rect">
            <a:avLst/>
          </a:prstGeom>
          <a:noFill/>
        </p:spPr>
      </p:pic>
      <p:pic>
        <p:nvPicPr>
          <p:cNvPr id="27662" name="Picture 1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780928"/>
            <a:ext cx="571500" cy="571500"/>
          </a:xfrm>
          <a:prstGeom prst="rect">
            <a:avLst/>
          </a:prstGeom>
          <a:noFill/>
        </p:spPr>
      </p:pic>
      <p:pic>
        <p:nvPicPr>
          <p:cNvPr id="27663" name="Picture 1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97152"/>
            <a:ext cx="571500" cy="571500"/>
          </a:xfrm>
          <a:prstGeom prst="rect">
            <a:avLst/>
          </a:prstGeom>
          <a:noFill/>
        </p:spPr>
      </p:pic>
      <p:pic>
        <p:nvPicPr>
          <p:cNvPr id="27664" name="Picture 16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571500" cy="571500"/>
          </a:xfrm>
          <a:prstGeom prst="rect">
            <a:avLst/>
          </a:prstGeom>
          <a:noFill/>
        </p:spPr>
      </p:pic>
      <p:pic>
        <p:nvPicPr>
          <p:cNvPr id="27665" name="Picture 17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260648"/>
            <a:ext cx="571500" cy="571500"/>
          </a:xfrm>
          <a:prstGeom prst="rect">
            <a:avLst/>
          </a:prstGeom>
          <a:noFill/>
        </p:spPr>
      </p:pic>
      <p:sp>
        <p:nvSpPr>
          <p:cNvPr id="18" name="Содержимое 17"/>
          <p:cNvSpPr>
            <a:spLocks noGrp="1"/>
          </p:cNvSpPr>
          <p:nvPr>
            <p:ph sz="half" idx="1"/>
          </p:nvPr>
        </p:nvSpPr>
        <p:spPr>
          <a:xfrm>
            <a:off x="1043608" y="4201913"/>
            <a:ext cx="4464496" cy="28083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Зелёная ёлочка,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Колкая иголочка.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Низкая, высокая,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Зимой и летом стройная.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65" y="832148"/>
            <a:ext cx="2433693" cy="324492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812" y="1700808"/>
            <a:ext cx="3236950" cy="43159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174" y="1228050"/>
            <a:ext cx="2199153" cy="2932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620688"/>
            <a:ext cx="4536504" cy="2160240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Monotype Corsiva" pitchFamily="66" charset="0"/>
              </a:rPr>
              <a:t/>
            </a:r>
            <a:br>
              <a:rPr lang="ru-RU" sz="2800" dirty="0" smtClean="0">
                <a:latin typeface="Monotype Corsiva" pitchFamily="66" charset="0"/>
              </a:rPr>
            </a:br>
            <a:r>
              <a:rPr lang="ru-RU" sz="3100" dirty="0" smtClean="0">
                <a:latin typeface="Monotype Corsiva" pitchFamily="66" charset="0"/>
              </a:rPr>
              <a:t>Запах хвойный,</a:t>
            </a:r>
            <a:br>
              <a:rPr lang="ru-RU" sz="3100" dirty="0" smtClean="0">
                <a:latin typeface="Monotype Corsiva" pitchFamily="66" charset="0"/>
              </a:rPr>
            </a:br>
            <a:r>
              <a:rPr lang="ru-RU" sz="3100" dirty="0" smtClean="0">
                <a:latin typeface="Monotype Corsiva" pitchFamily="66" charset="0"/>
              </a:rPr>
              <a:t>Приятный, новогодний.</a:t>
            </a:r>
            <a:br>
              <a:rPr lang="ru-RU" sz="3100" dirty="0" smtClean="0">
                <a:latin typeface="Monotype Corsiva" pitchFamily="66" charset="0"/>
              </a:rPr>
            </a:br>
            <a:r>
              <a:rPr lang="ru-RU" sz="3100" dirty="0" smtClean="0">
                <a:latin typeface="Monotype Corsiva" pitchFamily="66" charset="0"/>
              </a:rPr>
              <a:t>Ёлочку ты не руби,</a:t>
            </a:r>
            <a:br>
              <a:rPr lang="ru-RU" sz="3100" dirty="0" smtClean="0">
                <a:latin typeface="Monotype Corsiva" pitchFamily="66" charset="0"/>
              </a:rPr>
            </a:br>
            <a:r>
              <a:rPr lang="ru-RU" sz="3100" dirty="0" smtClean="0">
                <a:latin typeface="Monotype Corsiva" pitchFamily="66" charset="0"/>
              </a:rPr>
              <a:t> а просто береги!</a:t>
            </a:r>
            <a:br>
              <a:rPr lang="ru-RU" sz="3100" dirty="0" smtClean="0">
                <a:latin typeface="Monotype Corsiva" pitchFamily="66" charset="0"/>
              </a:rPr>
            </a:br>
            <a:endParaRPr lang="ru-RU" sz="31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40" y="2780928"/>
            <a:ext cx="4704522" cy="3528392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468893"/>
            <a:ext cx="3000648" cy="40008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98" y="3502790"/>
            <a:ext cx="2499742" cy="33329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0340"/>
            <a:ext cx="2391730" cy="31889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728" y="318714"/>
            <a:ext cx="2140210" cy="28536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18714"/>
            <a:ext cx="3630127" cy="27225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319313"/>
            <a:ext cx="4075944" cy="30569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64288" y="3968955"/>
            <a:ext cx="17721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Сделать бумажную гирлянду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555825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12" y="289223"/>
            <a:ext cx="3120013" cy="2340010"/>
          </a:xfrm>
        </p:spPr>
      </p:pic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72218"/>
            <a:ext cx="2496592" cy="332879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238" y="188640"/>
            <a:ext cx="8784976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Monotype Corsiva" pitchFamily="66" charset="0"/>
              </a:rPr>
              <a:t>Сделать украшения для ёлки!</a:t>
            </a:r>
            <a:endParaRPr lang="ru-RU" sz="2800" dirty="0">
              <a:latin typeface="Monotype Corsiva" pitchFamily="66" charset="0"/>
            </a:endParaRPr>
          </a:p>
        </p:txBody>
      </p:sp>
      <p:pic>
        <p:nvPicPr>
          <p:cNvPr id="28679" name="Picture 7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899692"/>
            <a:ext cx="571500" cy="571500"/>
          </a:xfrm>
          <a:prstGeom prst="rect">
            <a:avLst/>
          </a:prstGeom>
          <a:noFill/>
        </p:spPr>
      </p:pic>
      <p:pic>
        <p:nvPicPr>
          <p:cNvPr id="28680" name="Picture 8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0"/>
            <a:ext cx="571500" cy="571500"/>
          </a:xfrm>
          <a:prstGeom prst="rect">
            <a:avLst/>
          </a:prstGeom>
          <a:noFill/>
        </p:spPr>
      </p:pic>
      <p:pic>
        <p:nvPicPr>
          <p:cNvPr id="28681" name="Picture 9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5517232"/>
            <a:ext cx="571500" cy="571500"/>
          </a:xfrm>
          <a:prstGeom prst="rect">
            <a:avLst/>
          </a:prstGeom>
          <a:noFill/>
        </p:spPr>
      </p:pic>
      <p:pic>
        <p:nvPicPr>
          <p:cNvPr id="28682" name="Picture 10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3068960"/>
            <a:ext cx="571500" cy="571500"/>
          </a:xfrm>
          <a:prstGeom prst="rect">
            <a:avLst/>
          </a:prstGeom>
          <a:noFill/>
        </p:spPr>
      </p:pic>
      <p:pic>
        <p:nvPicPr>
          <p:cNvPr id="28683" name="Picture 11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285750"/>
            <a:ext cx="571500" cy="571500"/>
          </a:xfrm>
          <a:prstGeom prst="rect">
            <a:avLst/>
          </a:prstGeom>
          <a:noFill/>
        </p:spPr>
      </p:pic>
      <p:pic>
        <p:nvPicPr>
          <p:cNvPr id="28684" name="Picture 1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91191" y="2629233"/>
            <a:ext cx="571500" cy="571500"/>
          </a:xfrm>
          <a:prstGeom prst="rect">
            <a:avLst/>
          </a:prstGeom>
          <a:noFill/>
        </p:spPr>
      </p:pic>
      <p:pic>
        <p:nvPicPr>
          <p:cNvPr id="28685" name="Picture 1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79556" y="3215258"/>
            <a:ext cx="571500" cy="571500"/>
          </a:xfrm>
          <a:prstGeom prst="rect">
            <a:avLst/>
          </a:prstGeom>
          <a:noFill/>
        </p:spPr>
      </p:pic>
      <p:pic>
        <p:nvPicPr>
          <p:cNvPr id="28686" name="Picture 1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620688"/>
            <a:ext cx="571500" cy="571500"/>
          </a:xfrm>
          <a:prstGeom prst="rect">
            <a:avLst/>
          </a:prstGeom>
          <a:noFill/>
        </p:spPr>
      </p:pic>
      <p:pic>
        <p:nvPicPr>
          <p:cNvPr id="28687" name="Picture 1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6093296"/>
            <a:ext cx="571500" cy="571500"/>
          </a:xfrm>
          <a:prstGeom prst="rect">
            <a:avLst/>
          </a:prstGeom>
          <a:noFill/>
        </p:spPr>
      </p:pic>
      <p:pic>
        <p:nvPicPr>
          <p:cNvPr id="28688" name="Picture 16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6303" y="1556792"/>
            <a:ext cx="914400" cy="914400"/>
          </a:xfrm>
          <a:prstGeom prst="rect">
            <a:avLst/>
          </a:prstGeom>
          <a:noFill/>
        </p:spPr>
      </p:pic>
      <p:pic>
        <p:nvPicPr>
          <p:cNvPr id="28689" name="Picture 17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71159" y="982594"/>
            <a:ext cx="914400" cy="914400"/>
          </a:xfrm>
          <a:prstGeom prst="rect">
            <a:avLst/>
          </a:prstGeom>
          <a:noFill/>
        </p:spPr>
      </p:pic>
      <p:pic>
        <p:nvPicPr>
          <p:cNvPr id="28690" name="Picture 18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3501008"/>
            <a:ext cx="914400" cy="914400"/>
          </a:xfrm>
          <a:prstGeom prst="rect">
            <a:avLst/>
          </a:prstGeom>
          <a:noFill/>
        </p:spPr>
      </p:pic>
      <p:pic>
        <p:nvPicPr>
          <p:cNvPr id="28691" name="Picture 19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4221088"/>
            <a:ext cx="914400" cy="914400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215258"/>
            <a:ext cx="2075597" cy="27674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629304"/>
            <a:ext cx="3665902" cy="274942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855" y="1010358"/>
            <a:ext cx="2787773" cy="20908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566" y="4077071"/>
            <a:ext cx="2429866" cy="1822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32656"/>
            <a:ext cx="3347864" cy="25108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04672"/>
            <a:ext cx="2538282" cy="33843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683" y="3429000"/>
            <a:ext cx="3995936" cy="29969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37652"/>
            <a:ext cx="2232248" cy="29763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58956" y="4139519"/>
            <a:ext cx="21879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Написать письмо Деду Морозу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370962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5" y="116632"/>
            <a:ext cx="2896007" cy="38613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977975"/>
            <a:ext cx="2112920" cy="28172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26275"/>
            <a:ext cx="3096344" cy="41284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42" y="3474099"/>
            <a:ext cx="2335526" cy="31140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415324"/>
            <a:ext cx="1990227" cy="26536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1800" y="4725144"/>
            <a:ext cx="2736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Узнать о традициях празднования нового года в других странах. </a:t>
            </a:r>
          </a:p>
        </p:txBody>
      </p:sp>
    </p:spTree>
    <p:extLst>
      <p:ext uri="{BB962C8B-B14F-4D97-AF65-F5344CB8AC3E}">
        <p14:creationId xmlns:p14="http://schemas.microsoft.com/office/powerpoint/2010/main" val="945883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3540" y="712817"/>
            <a:ext cx="4536504" cy="1080120"/>
          </a:xfrm>
        </p:spPr>
        <p:txBody>
          <a:bodyPr>
            <a:noAutofit/>
          </a:bodyPr>
          <a:lstStyle/>
          <a:p>
            <a:pPr algn="ctr"/>
            <a:r>
              <a:rPr lang="ru-RU" sz="4000" b="0" dirty="0" smtClean="0">
                <a:latin typeface="Monotype Corsiva" pitchFamily="66" charset="0"/>
              </a:rPr>
              <a:t>Нарисовать ёлочку! </a:t>
            </a:r>
            <a:endParaRPr lang="ru-RU" sz="4000" b="0" dirty="0">
              <a:latin typeface="Monotype Corsiva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6021288"/>
            <a:ext cx="5486400" cy="150912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29704" name="Picture 8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5068" y="1196752"/>
            <a:ext cx="571500" cy="571500"/>
          </a:xfrm>
          <a:prstGeom prst="rect">
            <a:avLst/>
          </a:prstGeom>
          <a:noFill/>
        </p:spPr>
      </p:pic>
      <p:pic>
        <p:nvPicPr>
          <p:cNvPr id="29705" name="Picture 9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021288"/>
            <a:ext cx="571500" cy="571500"/>
          </a:xfrm>
          <a:prstGeom prst="rect">
            <a:avLst/>
          </a:prstGeom>
          <a:noFill/>
        </p:spPr>
      </p:pic>
      <p:pic>
        <p:nvPicPr>
          <p:cNvPr id="29706" name="Picture 10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985392"/>
            <a:ext cx="571500" cy="571500"/>
          </a:xfrm>
          <a:prstGeom prst="rect">
            <a:avLst/>
          </a:prstGeom>
          <a:noFill/>
        </p:spPr>
      </p:pic>
      <p:pic>
        <p:nvPicPr>
          <p:cNvPr id="29707" name="Picture 11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1916832"/>
            <a:ext cx="571500" cy="571500"/>
          </a:xfrm>
          <a:prstGeom prst="rect">
            <a:avLst/>
          </a:prstGeom>
          <a:noFill/>
        </p:spPr>
      </p:pic>
      <p:pic>
        <p:nvPicPr>
          <p:cNvPr id="29708" name="Picture 1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509120"/>
            <a:ext cx="571500" cy="571500"/>
          </a:xfrm>
          <a:prstGeom prst="rect">
            <a:avLst/>
          </a:prstGeom>
          <a:noFill/>
        </p:spPr>
      </p:pic>
      <p:pic>
        <p:nvPicPr>
          <p:cNvPr id="29709" name="Picture 1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0"/>
            <a:ext cx="571500" cy="571500"/>
          </a:xfrm>
          <a:prstGeom prst="rect">
            <a:avLst/>
          </a:prstGeom>
          <a:noFill/>
        </p:spPr>
      </p:pic>
      <p:pic>
        <p:nvPicPr>
          <p:cNvPr id="29710" name="Picture 1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2856301"/>
            <a:ext cx="571500" cy="571500"/>
          </a:xfrm>
          <a:prstGeom prst="rect">
            <a:avLst/>
          </a:prstGeom>
          <a:noFill/>
        </p:spPr>
      </p:pic>
      <p:pic>
        <p:nvPicPr>
          <p:cNvPr id="29711" name="Picture 1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47439" y="1052736"/>
            <a:ext cx="571500" cy="571500"/>
          </a:xfrm>
          <a:prstGeom prst="rect">
            <a:avLst/>
          </a:prstGeom>
          <a:noFill/>
        </p:spPr>
      </p:pic>
      <p:pic>
        <p:nvPicPr>
          <p:cNvPr id="29712" name="Picture 16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335305"/>
            <a:ext cx="571500" cy="571500"/>
          </a:xfrm>
          <a:prstGeom prst="rect">
            <a:avLst/>
          </a:prstGeom>
          <a:noFill/>
        </p:spPr>
      </p:pic>
      <p:pic>
        <p:nvPicPr>
          <p:cNvPr id="29713" name="Picture 17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56759" y="3928392"/>
            <a:ext cx="571500" cy="571500"/>
          </a:xfrm>
          <a:prstGeom prst="rect">
            <a:avLst/>
          </a:prstGeom>
          <a:noFill/>
        </p:spPr>
      </p:pic>
      <p:pic>
        <p:nvPicPr>
          <p:cNvPr id="29714" name="Picture 18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4581128"/>
            <a:ext cx="914400" cy="914400"/>
          </a:xfrm>
          <a:prstGeom prst="rect">
            <a:avLst/>
          </a:prstGeom>
          <a:noFill/>
        </p:spPr>
      </p:pic>
      <p:pic>
        <p:nvPicPr>
          <p:cNvPr id="29715" name="Picture 19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3039" y="912351"/>
            <a:ext cx="914400" cy="914400"/>
          </a:xfrm>
          <a:prstGeom prst="rect">
            <a:avLst/>
          </a:prstGeom>
          <a:noFill/>
        </p:spPr>
      </p:pic>
      <p:pic>
        <p:nvPicPr>
          <p:cNvPr id="29716" name="Picture 20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58000" y="1891497"/>
            <a:ext cx="914400" cy="914400"/>
          </a:xfrm>
          <a:prstGeom prst="rect">
            <a:avLst/>
          </a:prstGeom>
          <a:noFill/>
        </p:spPr>
      </p:pic>
      <p:pic>
        <p:nvPicPr>
          <p:cNvPr id="29717" name="Picture 21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6340" y="881286"/>
            <a:ext cx="914400" cy="914400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68" y="881286"/>
            <a:ext cx="2193150" cy="2924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674" y="571499"/>
            <a:ext cx="2142226" cy="28563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740" y="2202582"/>
            <a:ext cx="2371055" cy="31614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352" y="3815414"/>
            <a:ext cx="2104423" cy="2805897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40" y="4033517"/>
            <a:ext cx="1524844" cy="2369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73" y="272058"/>
            <a:ext cx="3007221" cy="40096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555" y="213742"/>
            <a:ext cx="2679762" cy="35730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1052" y="476672"/>
            <a:ext cx="7128792" cy="79695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Monotype Corsiva" pitchFamily="66" charset="0"/>
              </a:rPr>
              <a:t> </a:t>
            </a:r>
            <a:r>
              <a:rPr lang="ru-RU" sz="3200" dirty="0" smtClean="0">
                <a:latin typeface="Monotype Corsiva" pitchFamily="66" charset="0"/>
              </a:rPr>
              <a:t/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Сделать новогоднюю аппликацию</a:t>
            </a:r>
            <a:r>
              <a:rPr lang="ru-RU" sz="3200" dirty="0">
                <a:latin typeface="Monotype Corsiva" pitchFamily="66" charset="0"/>
              </a:rPr>
              <a:t>!</a:t>
            </a:r>
            <a:endParaRPr lang="ru-RU" sz="3200" dirty="0">
              <a:latin typeface="Monotype Corsiva" pitchFamily="66" charset="0"/>
            </a:endParaRPr>
          </a:p>
        </p:txBody>
      </p:sp>
      <p:pic>
        <p:nvPicPr>
          <p:cNvPr id="7" name="Picture 3" descr="D:\Таня. Работа\для проекта\bf5e1e43c2a0[1]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5068" y="4287533"/>
            <a:ext cx="1552736" cy="2409309"/>
          </a:xfrm>
          <a:prstGeom prst="rect">
            <a:avLst/>
          </a:prstGeom>
          <a:noFill/>
        </p:spPr>
      </p:pic>
      <p:pic>
        <p:nvPicPr>
          <p:cNvPr id="30726" name="Picture 6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5064446"/>
            <a:ext cx="571500" cy="571500"/>
          </a:xfrm>
          <a:prstGeom prst="rect">
            <a:avLst/>
          </a:prstGeom>
          <a:noFill/>
        </p:spPr>
      </p:pic>
      <p:pic>
        <p:nvPicPr>
          <p:cNvPr id="30727" name="Picture 7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7733" y="351762"/>
            <a:ext cx="571500" cy="571500"/>
          </a:xfrm>
          <a:prstGeom prst="rect">
            <a:avLst/>
          </a:prstGeom>
          <a:noFill/>
        </p:spPr>
      </p:pic>
      <p:pic>
        <p:nvPicPr>
          <p:cNvPr id="30728" name="Picture 8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3046" y="476672"/>
            <a:ext cx="571500" cy="571500"/>
          </a:xfrm>
          <a:prstGeom prst="rect">
            <a:avLst/>
          </a:prstGeom>
          <a:noFill/>
        </p:spPr>
      </p:pic>
      <p:pic>
        <p:nvPicPr>
          <p:cNvPr id="30729" name="Picture 9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4984" y="272058"/>
            <a:ext cx="571500" cy="571500"/>
          </a:xfrm>
          <a:prstGeom prst="rect">
            <a:avLst/>
          </a:prstGeom>
          <a:noFill/>
        </p:spPr>
      </p:pic>
      <p:pic>
        <p:nvPicPr>
          <p:cNvPr id="30730" name="Picture 10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5877272"/>
            <a:ext cx="571500" cy="571500"/>
          </a:xfrm>
          <a:prstGeom prst="rect">
            <a:avLst/>
          </a:prstGeom>
          <a:noFill/>
        </p:spPr>
      </p:pic>
      <p:pic>
        <p:nvPicPr>
          <p:cNvPr id="30731" name="Picture 11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8344" y="476672"/>
            <a:ext cx="571500" cy="571500"/>
          </a:xfrm>
          <a:prstGeom prst="rect">
            <a:avLst/>
          </a:prstGeom>
          <a:noFill/>
        </p:spPr>
      </p:pic>
      <p:pic>
        <p:nvPicPr>
          <p:cNvPr id="30732" name="Picture 1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6021288"/>
            <a:ext cx="571500" cy="571500"/>
          </a:xfrm>
          <a:prstGeom prst="rect">
            <a:avLst/>
          </a:prstGeom>
          <a:noFill/>
        </p:spPr>
      </p:pic>
      <p:pic>
        <p:nvPicPr>
          <p:cNvPr id="30733" name="Picture 1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5805264"/>
            <a:ext cx="571500" cy="571500"/>
          </a:xfrm>
          <a:prstGeom prst="rect">
            <a:avLst/>
          </a:prstGeom>
          <a:noFill/>
        </p:spPr>
      </p:pic>
      <p:pic>
        <p:nvPicPr>
          <p:cNvPr id="30734" name="Picture 1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276872"/>
            <a:ext cx="571500" cy="571500"/>
          </a:xfrm>
          <a:prstGeom prst="rect">
            <a:avLst/>
          </a:prstGeom>
          <a:noFill/>
        </p:spPr>
      </p:pic>
      <p:pic>
        <p:nvPicPr>
          <p:cNvPr id="30735" name="Picture 1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6376" y="5085184"/>
            <a:ext cx="571500" cy="571500"/>
          </a:xfrm>
          <a:prstGeom prst="rect">
            <a:avLst/>
          </a:prstGeom>
          <a:noFill/>
        </p:spPr>
      </p:pic>
      <p:pic>
        <p:nvPicPr>
          <p:cNvPr id="30736" name="Picture 16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3484" y="3653801"/>
            <a:ext cx="571500" cy="571500"/>
          </a:xfrm>
          <a:prstGeom prst="rect">
            <a:avLst/>
          </a:prstGeom>
          <a:noFill/>
        </p:spPr>
      </p:pic>
      <p:pic>
        <p:nvPicPr>
          <p:cNvPr id="30737" name="Picture 17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95912" y="-7962"/>
            <a:ext cx="914400" cy="914400"/>
          </a:xfrm>
          <a:prstGeom prst="rect">
            <a:avLst/>
          </a:prstGeom>
          <a:noFill/>
        </p:spPr>
      </p:pic>
      <p:pic>
        <p:nvPicPr>
          <p:cNvPr id="30738" name="Picture 18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0676" y="351762"/>
            <a:ext cx="914400" cy="914400"/>
          </a:xfrm>
          <a:prstGeom prst="rect">
            <a:avLst/>
          </a:prstGeom>
          <a:noFill/>
        </p:spPr>
      </p:pic>
      <p:pic>
        <p:nvPicPr>
          <p:cNvPr id="30739" name="Picture 19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1004" y="4627984"/>
            <a:ext cx="914400" cy="914400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845199"/>
            <a:ext cx="2259600" cy="3012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585" y="1412776"/>
            <a:ext cx="257175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207" y="355684"/>
            <a:ext cx="2442888" cy="32571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688132"/>
            <a:ext cx="4896544" cy="1296144"/>
          </a:xfrm>
        </p:spPr>
        <p:txBody>
          <a:bodyPr>
            <a:noAutofit/>
          </a:bodyPr>
          <a:lstStyle/>
          <a:p>
            <a:pPr algn="r"/>
            <a:r>
              <a:rPr lang="ru-RU" sz="3200" dirty="0" smtClean="0">
                <a:latin typeface="Monotype Corsiva" pitchFamily="66" charset="0"/>
              </a:rPr>
              <a:t>Раскрашивать новогодние раскраски!</a:t>
            </a:r>
            <a:endParaRPr lang="ru-RU" sz="3200" dirty="0">
              <a:latin typeface="Monotype Corsiva" pitchFamily="66" charset="0"/>
            </a:endParaRPr>
          </a:p>
        </p:txBody>
      </p:sp>
      <p:pic>
        <p:nvPicPr>
          <p:cNvPr id="32774" name="Picture 6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78" y="2708920"/>
            <a:ext cx="571500" cy="571500"/>
          </a:xfrm>
          <a:prstGeom prst="rect">
            <a:avLst/>
          </a:prstGeom>
          <a:noFill/>
        </p:spPr>
      </p:pic>
      <p:pic>
        <p:nvPicPr>
          <p:cNvPr id="32775" name="Picture 7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08979" y="3045724"/>
            <a:ext cx="571500" cy="571500"/>
          </a:xfrm>
          <a:prstGeom prst="rect">
            <a:avLst/>
          </a:prstGeom>
          <a:noFill/>
        </p:spPr>
      </p:pic>
      <p:pic>
        <p:nvPicPr>
          <p:cNvPr id="32776" name="Picture 8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2126" y="404664"/>
            <a:ext cx="571500" cy="571500"/>
          </a:xfrm>
          <a:prstGeom prst="rect">
            <a:avLst/>
          </a:prstGeom>
          <a:noFill/>
        </p:spPr>
      </p:pic>
      <p:pic>
        <p:nvPicPr>
          <p:cNvPr id="32777" name="Picture 9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807546"/>
            <a:ext cx="571500" cy="571500"/>
          </a:xfrm>
          <a:prstGeom prst="rect">
            <a:avLst/>
          </a:prstGeom>
          <a:noFill/>
        </p:spPr>
      </p:pic>
      <p:pic>
        <p:nvPicPr>
          <p:cNvPr id="32778" name="Picture 10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5733256"/>
            <a:ext cx="571500" cy="571500"/>
          </a:xfrm>
          <a:prstGeom prst="rect">
            <a:avLst/>
          </a:prstGeom>
          <a:noFill/>
        </p:spPr>
      </p:pic>
      <p:pic>
        <p:nvPicPr>
          <p:cNvPr id="32779" name="Picture 11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0"/>
            <a:ext cx="571500" cy="571500"/>
          </a:xfrm>
          <a:prstGeom prst="rect">
            <a:avLst/>
          </a:prstGeom>
          <a:noFill/>
        </p:spPr>
      </p:pic>
      <p:pic>
        <p:nvPicPr>
          <p:cNvPr id="32780" name="Picture 1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412776"/>
            <a:ext cx="571500" cy="571500"/>
          </a:xfrm>
          <a:prstGeom prst="rect">
            <a:avLst/>
          </a:prstGeom>
          <a:noFill/>
        </p:spPr>
      </p:pic>
      <p:pic>
        <p:nvPicPr>
          <p:cNvPr id="32781" name="Picture 1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260648"/>
            <a:ext cx="571500" cy="571500"/>
          </a:xfrm>
          <a:prstGeom prst="rect">
            <a:avLst/>
          </a:prstGeom>
          <a:noFill/>
        </p:spPr>
      </p:pic>
      <p:pic>
        <p:nvPicPr>
          <p:cNvPr id="32782" name="Picture 1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6093296"/>
            <a:ext cx="571500" cy="571500"/>
          </a:xfrm>
          <a:prstGeom prst="rect">
            <a:avLst/>
          </a:prstGeom>
          <a:noFill/>
        </p:spPr>
      </p:pic>
      <p:pic>
        <p:nvPicPr>
          <p:cNvPr id="32783" name="Picture 1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5949280"/>
            <a:ext cx="571500" cy="571500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8229"/>
            <a:ext cx="1779662" cy="23728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419" y="3518448"/>
            <a:ext cx="1635646" cy="21808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669" y="1803948"/>
            <a:ext cx="2571750" cy="3429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50" y="3679987"/>
            <a:ext cx="2247714" cy="2996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132856"/>
            <a:ext cx="5724128" cy="42930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42" y="836712"/>
            <a:ext cx="3003798" cy="4005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31840" y="1052735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Посмотреть детский, новогодний мультфильм!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19871847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280" y="2780928"/>
            <a:ext cx="2895786" cy="38610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71000"/>
            <a:ext cx="3111810" cy="41490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15" y="202498"/>
            <a:ext cx="2733768" cy="36450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31840" y="1196752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Сделать новогоднюю маску!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23124627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581" y="61597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Monotype Corsiva" pitchFamily="66" charset="0"/>
              </a:rPr>
              <a:t>Новый год в детском саду.</a:t>
            </a:r>
            <a:endParaRPr lang="ru-RU" sz="3200" dirty="0">
              <a:latin typeface="Monotype Corsiva" pitchFamily="66" charset="0"/>
            </a:endParaRPr>
          </a:p>
        </p:txBody>
      </p:sp>
      <p:pic>
        <p:nvPicPr>
          <p:cNvPr id="5122" name="Picture 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6484" y="937119"/>
            <a:ext cx="571500" cy="571500"/>
          </a:xfrm>
          <a:prstGeom prst="rect">
            <a:avLst/>
          </a:prstGeom>
          <a:noFill/>
        </p:spPr>
      </p:pic>
      <p:pic>
        <p:nvPicPr>
          <p:cNvPr id="5123" name="Picture 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2209"/>
            <a:ext cx="571500" cy="571500"/>
          </a:xfrm>
          <a:prstGeom prst="rect">
            <a:avLst/>
          </a:prstGeom>
          <a:noFill/>
        </p:spPr>
      </p:pic>
      <p:pic>
        <p:nvPicPr>
          <p:cNvPr id="5124" name="Picture 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65619"/>
            <a:ext cx="571500" cy="571500"/>
          </a:xfrm>
          <a:prstGeom prst="rect">
            <a:avLst/>
          </a:prstGeom>
          <a:noFill/>
        </p:spPr>
      </p:pic>
      <p:pic>
        <p:nvPicPr>
          <p:cNvPr id="5125" name="Picture 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-45607"/>
            <a:ext cx="571500" cy="571500"/>
          </a:xfrm>
          <a:prstGeom prst="rect">
            <a:avLst/>
          </a:prstGeom>
          <a:noFill/>
        </p:spPr>
      </p:pic>
      <p:pic>
        <p:nvPicPr>
          <p:cNvPr id="5126" name="Picture 6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636912"/>
            <a:ext cx="571500" cy="571500"/>
          </a:xfrm>
          <a:prstGeom prst="rect">
            <a:avLst/>
          </a:prstGeom>
          <a:noFill/>
        </p:spPr>
      </p:pic>
      <p:pic>
        <p:nvPicPr>
          <p:cNvPr id="5127" name="Picture 7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97152"/>
            <a:ext cx="571500" cy="571500"/>
          </a:xfrm>
          <a:prstGeom prst="rect">
            <a:avLst/>
          </a:prstGeom>
          <a:noFill/>
        </p:spPr>
      </p:pic>
      <p:pic>
        <p:nvPicPr>
          <p:cNvPr id="5128" name="Picture 8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4" y="2060848"/>
            <a:ext cx="571500" cy="571500"/>
          </a:xfrm>
          <a:prstGeom prst="rect">
            <a:avLst/>
          </a:prstGeom>
          <a:noFill/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84" y="938773"/>
            <a:ext cx="3389894" cy="2269639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356991"/>
            <a:ext cx="3607460" cy="24153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166444"/>
            <a:ext cx="2732057" cy="3642742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484" y="848149"/>
            <a:ext cx="3326776" cy="2227380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484" y="3166444"/>
            <a:ext cx="2283718" cy="30449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2990" y="-264281"/>
            <a:ext cx="8229600" cy="157504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Monotype Corsiva" pitchFamily="66" charset="0"/>
              </a:rPr>
              <a:t>Информация для родителей</a:t>
            </a:r>
            <a:r>
              <a:rPr lang="en-US" sz="3600" dirty="0" smtClean="0">
                <a:latin typeface="Monotype Corsiva" pitchFamily="66" charset="0"/>
              </a:rPr>
              <a:t>:</a:t>
            </a:r>
            <a:r>
              <a:rPr lang="ru-RU" sz="3600" dirty="0" smtClean="0">
                <a:latin typeface="Monotype Corsiva" pitchFamily="66" charset="0"/>
              </a:rPr>
              <a:t/>
            </a:r>
            <a:br>
              <a:rPr lang="ru-RU" sz="3600" dirty="0" smtClean="0">
                <a:latin typeface="Monotype Corsiva" pitchFamily="66" charset="0"/>
              </a:rPr>
            </a:br>
            <a:r>
              <a:rPr lang="ru-RU" sz="3600" dirty="0" smtClean="0">
                <a:latin typeface="Monotype Corsiva" pitchFamily="66" charset="0"/>
              </a:rPr>
              <a:t>объявление, консультации. </a:t>
            </a:r>
            <a:endParaRPr lang="ru-RU" sz="3600" dirty="0">
              <a:latin typeface="Monotype Corsiva" pitchFamily="66" charset="0"/>
            </a:endParaRPr>
          </a:p>
        </p:txBody>
      </p:sp>
      <p:pic>
        <p:nvPicPr>
          <p:cNvPr id="31750" name="Picture 6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5468" y="4077072"/>
            <a:ext cx="571500" cy="571500"/>
          </a:xfrm>
          <a:prstGeom prst="rect">
            <a:avLst/>
          </a:prstGeom>
          <a:noFill/>
        </p:spPr>
      </p:pic>
      <p:pic>
        <p:nvPicPr>
          <p:cNvPr id="31751" name="Picture 7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45224"/>
            <a:ext cx="571500" cy="571500"/>
          </a:xfrm>
          <a:prstGeom prst="rect">
            <a:avLst/>
          </a:prstGeom>
          <a:noFill/>
        </p:spPr>
      </p:pic>
      <p:pic>
        <p:nvPicPr>
          <p:cNvPr id="31752" name="Picture 8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564904"/>
            <a:ext cx="571500" cy="571500"/>
          </a:xfrm>
          <a:prstGeom prst="rect">
            <a:avLst/>
          </a:prstGeom>
          <a:noFill/>
        </p:spPr>
      </p:pic>
      <p:pic>
        <p:nvPicPr>
          <p:cNvPr id="31753" name="Picture 9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556792"/>
            <a:ext cx="571500" cy="571500"/>
          </a:xfrm>
          <a:prstGeom prst="rect">
            <a:avLst/>
          </a:prstGeom>
          <a:noFill/>
        </p:spPr>
      </p:pic>
      <p:pic>
        <p:nvPicPr>
          <p:cNvPr id="31754" name="Picture 10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9574" y="880653"/>
            <a:ext cx="571500" cy="571500"/>
          </a:xfrm>
          <a:prstGeom prst="rect">
            <a:avLst/>
          </a:prstGeom>
          <a:noFill/>
        </p:spPr>
      </p:pic>
      <p:pic>
        <p:nvPicPr>
          <p:cNvPr id="31755" name="Picture 11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1316" y="5586958"/>
            <a:ext cx="571500" cy="571500"/>
          </a:xfrm>
          <a:prstGeom prst="rect">
            <a:avLst/>
          </a:prstGeom>
          <a:noFill/>
        </p:spPr>
      </p:pic>
      <p:pic>
        <p:nvPicPr>
          <p:cNvPr id="31756" name="Picture 1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0006" y="1246673"/>
            <a:ext cx="571500" cy="571500"/>
          </a:xfrm>
          <a:prstGeom prst="rect">
            <a:avLst/>
          </a:prstGeom>
          <a:noFill/>
        </p:spPr>
      </p:pic>
      <p:pic>
        <p:nvPicPr>
          <p:cNvPr id="31757" name="Picture 1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571500" cy="571500"/>
          </a:xfrm>
          <a:prstGeom prst="rect">
            <a:avLst/>
          </a:prstGeom>
          <a:noFill/>
        </p:spPr>
      </p:pic>
      <p:pic>
        <p:nvPicPr>
          <p:cNvPr id="31758" name="Picture 1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861048"/>
            <a:ext cx="571500" cy="571500"/>
          </a:xfrm>
          <a:prstGeom prst="rect">
            <a:avLst/>
          </a:prstGeom>
          <a:noFill/>
        </p:spPr>
      </p:pic>
      <p:pic>
        <p:nvPicPr>
          <p:cNvPr id="31759" name="Picture 15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2060848"/>
            <a:ext cx="914400" cy="914400"/>
          </a:xfrm>
          <a:prstGeom prst="rect">
            <a:avLst/>
          </a:prstGeom>
          <a:noFill/>
        </p:spPr>
      </p:pic>
      <p:pic>
        <p:nvPicPr>
          <p:cNvPr id="31760" name="Picture 16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2816" y="5217407"/>
            <a:ext cx="914400" cy="914400"/>
          </a:xfrm>
          <a:prstGeom prst="rect">
            <a:avLst/>
          </a:prstGeom>
          <a:noFill/>
        </p:spPr>
      </p:pic>
      <p:pic>
        <p:nvPicPr>
          <p:cNvPr id="6146" name="Picture 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2388" y="4896644"/>
            <a:ext cx="571500" cy="571500"/>
          </a:xfrm>
          <a:prstGeom prst="rect">
            <a:avLst/>
          </a:prstGeom>
          <a:noFill/>
        </p:spPr>
      </p:pic>
      <p:pic>
        <p:nvPicPr>
          <p:cNvPr id="6147" name="Picture 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6021288"/>
            <a:ext cx="571500" cy="571500"/>
          </a:xfrm>
          <a:prstGeom prst="rect">
            <a:avLst/>
          </a:prstGeom>
          <a:noFill/>
        </p:spPr>
      </p:pic>
      <p:pic>
        <p:nvPicPr>
          <p:cNvPr id="6148" name="Picture 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6021288"/>
            <a:ext cx="571500" cy="571500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028" y="909751"/>
            <a:ext cx="1977027" cy="27968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17673"/>
            <a:ext cx="1990563" cy="28757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043" y="3737588"/>
            <a:ext cx="2086545" cy="29596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57" y="3254751"/>
            <a:ext cx="2393167" cy="31908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75" y="1818173"/>
            <a:ext cx="2549425" cy="3399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666" y="251662"/>
            <a:ext cx="2364035" cy="315204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7617" y="268843"/>
            <a:ext cx="5184576" cy="1570186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Monotype Corsiva" pitchFamily="66" charset="0"/>
              </a:rPr>
              <a:t>Выставка поделок  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en-US" sz="3200" dirty="0" smtClean="0">
                <a:latin typeface="Monotype Corsiva" pitchFamily="66" charset="0"/>
              </a:rPr>
              <a:t>“</a:t>
            </a:r>
            <a:r>
              <a:rPr lang="ru-RU" sz="3200" dirty="0" smtClean="0">
                <a:latin typeface="Monotype Corsiva" pitchFamily="66" charset="0"/>
              </a:rPr>
              <a:t>Мастерская Деда Мороза</a:t>
            </a:r>
            <a:r>
              <a:rPr lang="en-US" sz="3200" dirty="0" smtClean="0">
                <a:latin typeface="Monotype Corsiva" pitchFamily="66" charset="0"/>
              </a:rPr>
              <a:t>”</a:t>
            </a:r>
            <a:r>
              <a:rPr lang="ru-RU" sz="3200" dirty="0" smtClean="0">
                <a:latin typeface="Monotype Corsiva" pitchFamily="66" charset="0"/>
              </a:rPr>
              <a:t>.</a:t>
            </a:r>
            <a:endParaRPr lang="ru-RU" sz="3200" dirty="0">
              <a:latin typeface="Monotype Corsiva" pitchFamily="66" charset="0"/>
            </a:endParaRPr>
          </a:p>
        </p:txBody>
      </p:sp>
      <p:pic>
        <p:nvPicPr>
          <p:cNvPr id="33804" name="Picture 12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7198" y="833131"/>
            <a:ext cx="914400" cy="914400"/>
          </a:xfrm>
          <a:prstGeom prst="rect">
            <a:avLst/>
          </a:prstGeom>
          <a:noFill/>
        </p:spPr>
      </p:pic>
      <p:pic>
        <p:nvPicPr>
          <p:cNvPr id="33805" name="Picture 13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6654" y="2986874"/>
            <a:ext cx="914400" cy="914400"/>
          </a:xfrm>
          <a:prstGeom prst="rect">
            <a:avLst/>
          </a:prstGeom>
          <a:noFill/>
        </p:spPr>
      </p:pic>
      <p:pic>
        <p:nvPicPr>
          <p:cNvPr id="7170" name="Picture 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009" y="188640"/>
            <a:ext cx="571500" cy="571500"/>
          </a:xfrm>
          <a:prstGeom prst="rect">
            <a:avLst/>
          </a:prstGeom>
          <a:noFill/>
        </p:spPr>
      </p:pic>
      <p:pic>
        <p:nvPicPr>
          <p:cNvPr id="7171" name="Picture 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548680"/>
            <a:ext cx="571500" cy="571500"/>
          </a:xfrm>
          <a:prstGeom prst="rect">
            <a:avLst/>
          </a:prstGeom>
          <a:noFill/>
        </p:spPr>
      </p:pic>
      <p:pic>
        <p:nvPicPr>
          <p:cNvPr id="7172" name="Picture 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142917"/>
            <a:ext cx="571500" cy="571500"/>
          </a:xfrm>
          <a:prstGeom prst="rect">
            <a:avLst/>
          </a:prstGeom>
          <a:noFill/>
        </p:spPr>
      </p:pic>
      <p:pic>
        <p:nvPicPr>
          <p:cNvPr id="7173" name="Picture 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13934" y="3933056"/>
            <a:ext cx="571500" cy="571500"/>
          </a:xfrm>
          <a:prstGeom prst="rect">
            <a:avLst/>
          </a:prstGeom>
          <a:noFill/>
        </p:spPr>
      </p:pic>
      <p:pic>
        <p:nvPicPr>
          <p:cNvPr id="7174" name="Picture 6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865" y="1480220"/>
            <a:ext cx="571500" cy="571500"/>
          </a:xfrm>
          <a:prstGeom prst="rect">
            <a:avLst/>
          </a:prstGeom>
          <a:noFill/>
        </p:spPr>
      </p:pic>
      <p:pic>
        <p:nvPicPr>
          <p:cNvPr id="7175" name="Picture 7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45848" y="2832209"/>
            <a:ext cx="571500" cy="571500"/>
          </a:xfrm>
          <a:prstGeom prst="rect">
            <a:avLst/>
          </a:prstGeom>
          <a:noFill/>
        </p:spPr>
      </p:pic>
      <p:pic>
        <p:nvPicPr>
          <p:cNvPr id="7176" name="Picture 8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9033" y="1404631"/>
            <a:ext cx="571500" cy="571500"/>
          </a:xfrm>
          <a:prstGeom prst="rect">
            <a:avLst/>
          </a:prstGeom>
          <a:noFill/>
        </p:spPr>
      </p:pic>
      <p:pic>
        <p:nvPicPr>
          <p:cNvPr id="7177" name="Picture 9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188640"/>
            <a:ext cx="571500" cy="571500"/>
          </a:xfrm>
          <a:prstGeom prst="rect">
            <a:avLst/>
          </a:prstGeom>
          <a:noFill/>
        </p:spPr>
      </p:pic>
      <p:pic>
        <p:nvPicPr>
          <p:cNvPr id="7178" name="Picture 10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8648" y="406946"/>
            <a:ext cx="571500" cy="571500"/>
          </a:xfrm>
          <a:prstGeom prst="rect">
            <a:avLst/>
          </a:prstGeom>
          <a:noFill/>
        </p:spPr>
      </p:pic>
      <p:pic>
        <p:nvPicPr>
          <p:cNvPr id="7179" name="Picture 11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71308" y="631482"/>
            <a:ext cx="571500" cy="571500"/>
          </a:xfrm>
          <a:prstGeom prst="rect">
            <a:avLst/>
          </a:prstGeom>
          <a:noFill/>
        </p:spPr>
      </p:pic>
      <p:pic>
        <p:nvPicPr>
          <p:cNvPr id="7180" name="Picture 1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6286500"/>
            <a:ext cx="571500" cy="571500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46" y="268843"/>
            <a:ext cx="2136837" cy="28491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90" y="3306638"/>
            <a:ext cx="2193708" cy="29249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466" y="1492113"/>
            <a:ext cx="3806958" cy="28552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120" y="3502149"/>
            <a:ext cx="2463738" cy="32849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509" y="4407777"/>
            <a:ext cx="1784517" cy="23793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764704"/>
            <a:ext cx="2517775" cy="270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7664" y="778262"/>
            <a:ext cx="601680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endParaRPr lang="ru-RU" dirty="0" smtClean="0"/>
          </a:p>
          <a:p>
            <a:pPr algn="ctr"/>
            <a:r>
              <a:rPr lang="ru-RU" sz="3200" b="1" i="1" dirty="0" smtClean="0">
                <a:latin typeface="+mj-lt"/>
              </a:rPr>
              <a:t>Результат:</a:t>
            </a:r>
          </a:p>
          <a:p>
            <a:pPr algn="ctr"/>
            <a:r>
              <a:rPr lang="ru-RU" sz="3200" i="1" dirty="0" smtClean="0">
                <a:latin typeface="+mj-lt"/>
              </a:rPr>
              <a:t> </a:t>
            </a:r>
            <a:endParaRPr lang="ru-RU" sz="3200" i="1" dirty="0">
              <a:latin typeface="+mj-lt"/>
            </a:endParaRPr>
          </a:p>
          <a:p>
            <a:r>
              <a:rPr lang="ru-RU" dirty="0"/>
              <a:t> </a:t>
            </a:r>
            <a:r>
              <a:rPr lang="ru-RU" sz="2000" i="1" dirty="0"/>
              <a:t>Дети с большим интересом участвовали во всех мероприятиях,. </a:t>
            </a:r>
          </a:p>
          <a:p>
            <a:endParaRPr lang="ru-RU" sz="2000" i="1" dirty="0"/>
          </a:p>
          <a:p>
            <a:r>
              <a:rPr lang="ru-RU" sz="2000" i="1" dirty="0"/>
              <a:t>Расширили свои знания о волшебном празднике Новом годе!</a:t>
            </a:r>
          </a:p>
          <a:p>
            <a:endParaRPr lang="ru-RU" sz="2000" i="1" dirty="0"/>
          </a:p>
          <a:p>
            <a:r>
              <a:rPr lang="ru-RU" sz="2000" i="1" dirty="0"/>
              <a:t>По окончании проекта они стали более уверенными, и с сожалением прощались с ёлочкой. </a:t>
            </a:r>
          </a:p>
        </p:txBody>
      </p:sp>
    </p:spTree>
    <p:extLst>
      <p:ext uri="{BB962C8B-B14F-4D97-AF65-F5344CB8AC3E}">
        <p14:creationId xmlns:p14="http://schemas.microsoft.com/office/powerpoint/2010/main" val="9326291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01138">
            <a:off x="415727" y="1421885"/>
            <a:ext cx="8229600" cy="1873356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Monotype Corsiva" pitchFamily="66" charset="0"/>
              </a:rPr>
              <a:t>С Новым годом!</a:t>
            </a:r>
            <a:br>
              <a:rPr lang="ru-RU" sz="54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5400" dirty="0" smtClean="0">
                <a:solidFill>
                  <a:schemeClr val="bg1"/>
                </a:solidFill>
                <a:latin typeface="Monotype Corsiva" pitchFamily="66" charset="0"/>
              </a:rPr>
              <a:t>Спасибо за внимание!</a:t>
            </a:r>
            <a:endParaRPr lang="ru-RU" sz="54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pic>
        <p:nvPicPr>
          <p:cNvPr id="34820" name="Picture 4" descr="D:\Таня. Работа\для проекта\newy144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852936"/>
            <a:ext cx="2160240" cy="3024336"/>
          </a:xfrm>
          <a:prstGeom prst="rect">
            <a:avLst/>
          </a:prstGeom>
          <a:noFill/>
        </p:spPr>
      </p:pic>
      <p:pic>
        <p:nvPicPr>
          <p:cNvPr id="34823" name="Picture 7" descr="D:\Таня. Работа\для проекта\0_8f34c_4ad7ae49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764704"/>
            <a:ext cx="3790950" cy="1885950"/>
          </a:xfrm>
          <a:prstGeom prst="rect">
            <a:avLst/>
          </a:prstGeom>
          <a:noFill/>
        </p:spPr>
      </p:pic>
      <p:pic>
        <p:nvPicPr>
          <p:cNvPr id="34824" name="Picture 8" descr="D:\Таня. Работа\для проекта\0_8f34c_4ad7ae49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88640"/>
            <a:ext cx="3790950" cy="1885950"/>
          </a:xfrm>
          <a:prstGeom prst="rect">
            <a:avLst/>
          </a:prstGeom>
          <a:noFill/>
        </p:spPr>
      </p:pic>
      <p:pic>
        <p:nvPicPr>
          <p:cNvPr id="34825" name="Picture 9" descr="D:\Таня. Работа\для проекта\0_8f34c_4ad7ae49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3050" y="1844824"/>
            <a:ext cx="3790950" cy="1885950"/>
          </a:xfrm>
          <a:prstGeom prst="rect">
            <a:avLst/>
          </a:prstGeom>
          <a:noFill/>
        </p:spPr>
      </p:pic>
      <p:pic>
        <p:nvPicPr>
          <p:cNvPr id="34826" name="Picture 10" descr="D:\Таня. Работа\для проекта\0_8f34c_4ad7ae49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988840"/>
            <a:ext cx="3790950" cy="1885950"/>
          </a:xfrm>
          <a:prstGeom prst="rect">
            <a:avLst/>
          </a:prstGeom>
          <a:noFill/>
        </p:spPr>
      </p:pic>
      <p:pic>
        <p:nvPicPr>
          <p:cNvPr id="34827" name="Picture 11" descr="D:\Таня. Работа\для проекта\0_8f34c_4ad7ae49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645024"/>
            <a:ext cx="3790950" cy="1885950"/>
          </a:xfrm>
          <a:prstGeom prst="rect">
            <a:avLst/>
          </a:prstGeom>
          <a:noFill/>
        </p:spPr>
      </p:pic>
      <p:pic>
        <p:nvPicPr>
          <p:cNvPr id="34828" name="Picture 12" descr="D:\Таня. Работа\для проекта\0_8f34c_4ad7ae49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861048"/>
            <a:ext cx="3790950" cy="1885950"/>
          </a:xfrm>
          <a:prstGeom prst="rect">
            <a:avLst/>
          </a:prstGeom>
          <a:noFill/>
        </p:spPr>
      </p:pic>
      <p:pic>
        <p:nvPicPr>
          <p:cNvPr id="34829" name="Picture 13" descr="D:\Таня. Работа\для проекта\0_8f34c_4ad7ae49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988840"/>
            <a:ext cx="3790950" cy="1885950"/>
          </a:xfrm>
          <a:prstGeom prst="rect">
            <a:avLst/>
          </a:prstGeom>
          <a:noFill/>
        </p:spPr>
      </p:pic>
      <p:pic>
        <p:nvPicPr>
          <p:cNvPr id="34830" name="Picture 14" descr="D:\Таня. Работа\для проекта\0_8f34c_4ad7ae49_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88840"/>
            <a:ext cx="3790950" cy="1885950"/>
          </a:xfrm>
          <a:prstGeom prst="rect">
            <a:avLst/>
          </a:prstGeom>
          <a:noFill/>
        </p:spPr>
      </p:pic>
      <p:pic>
        <p:nvPicPr>
          <p:cNvPr id="8194" name="Picture 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5877272"/>
            <a:ext cx="571500" cy="571500"/>
          </a:xfrm>
          <a:prstGeom prst="rect">
            <a:avLst/>
          </a:prstGeom>
          <a:noFill/>
        </p:spPr>
      </p:pic>
      <p:pic>
        <p:nvPicPr>
          <p:cNvPr id="8195" name="Picture 3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2708920"/>
            <a:ext cx="571500" cy="571500"/>
          </a:xfrm>
          <a:prstGeom prst="rect">
            <a:avLst/>
          </a:prstGeom>
          <a:noFill/>
        </p:spPr>
      </p:pic>
      <p:pic>
        <p:nvPicPr>
          <p:cNvPr id="8196" name="Picture 4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5517232"/>
            <a:ext cx="571500" cy="571500"/>
          </a:xfrm>
          <a:prstGeom prst="rect">
            <a:avLst/>
          </a:prstGeom>
          <a:noFill/>
        </p:spPr>
      </p:pic>
      <p:pic>
        <p:nvPicPr>
          <p:cNvPr id="8197" name="Picture 5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3140968"/>
            <a:ext cx="571500" cy="571500"/>
          </a:xfrm>
          <a:prstGeom prst="rect">
            <a:avLst/>
          </a:prstGeom>
          <a:noFill/>
        </p:spPr>
      </p:pic>
      <p:pic>
        <p:nvPicPr>
          <p:cNvPr id="8198" name="Picture 6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556792"/>
            <a:ext cx="571500" cy="571500"/>
          </a:xfrm>
          <a:prstGeom prst="rect">
            <a:avLst/>
          </a:prstGeom>
          <a:noFill/>
        </p:spPr>
      </p:pic>
      <p:pic>
        <p:nvPicPr>
          <p:cNvPr id="8199" name="Picture 7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620688"/>
            <a:ext cx="571500" cy="571500"/>
          </a:xfrm>
          <a:prstGeom prst="rect">
            <a:avLst/>
          </a:prstGeom>
          <a:noFill/>
        </p:spPr>
      </p:pic>
      <p:pic>
        <p:nvPicPr>
          <p:cNvPr id="8200" name="Picture 8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3717032"/>
            <a:ext cx="571500" cy="571500"/>
          </a:xfrm>
          <a:prstGeom prst="rect">
            <a:avLst/>
          </a:prstGeom>
          <a:noFill/>
        </p:spPr>
      </p:pic>
      <p:pic>
        <p:nvPicPr>
          <p:cNvPr id="8201" name="Picture 9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3284984"/>
            <a:ext cx="571500" cy="571500"/>
          </a:xfrm>
          <a:prstGeom prst="rect">
            <a:avLst/>
          </a:prstGeom>
          <a:noFill/>
        </p:spPr>
      </p:pic>
      <p:pic>
        <p:nvPicPr>
          <p:cNvPr id="8202" name="Picture 10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5229200"/>
            <a:ext cx="571500" cy="571500"/>
          </a:xfrm>
          <a:prstGeom prst="rect">
            <a:avLst/>
          </a:prstGeom>
          <a:noFill/>
        </p:spPr>
      </p:pic>
      <p:pic>
        <p:nvPicPr>
          <p:cNvPr id="8203" name="Picture 11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476672"/>
            <a:ext cx="571500" cy="571500"/>
          </a:xfrm>
          <a:prstGeom prst="rect">
            <a:avLst/>
          </a:prstGeom>
          <a:noFill/>
        </p:spPr>
      </p:pic>
      <p:pic>
        <p:nvPicPr>
          <p:cNvPr id="8204" name="Picture 12" descr="D:\Таня. Работа\для проекта\звёздоч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844824"/>
            <a:ext cx="571500" cy="571500"/>
          </a:xfrm>
          <a:prstGeom prst="rect">
            <a:avLst/>
          </a:prstGeom>
          <a:noFill/>
        </p:spPr>
      </p:pic>
      <p:pic>
        <p:nvPicPr>
          <p:cNvPr id="8205" name="Picture 13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764704"/>
            <a:ext cx="914400" cy="914400"/>
          </a:xfrm>
          <a:prstGeom prst="rect">
            <a:avLst/>
          </a:prstGeom>
          <a:noFill/>
        </p:spPr>
      </p:pic>
      <p:pic>
        <p:nvPicPr>
          <p:cNvPr id="8206" name="Picture 14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764704"/>
            <a:ext cx="914400" cy="914400"/>
          </a:xfrm>
          <a:prstGeom prst="rect">
            <a:avLst/>
          </a:prstGeom>
          <a:noFill/>
        </p:spPr>
      </p:pic>
      <p:pic>
        <p:nvPicPr>
          <p:cNvPr id="8207" name="Picture 15" descr="D:\Таня. Работа\для проекта\блестящая снежинка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4077072"/>
            <a:ext cx="9144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</TotalTime>
  <Words>737</Words>
  <Application>Microsoft Office PowerPoint</Application>
  <PresentationFormat>Экран (4:3)</PresentationFormat>
  <Paragraphs>114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Проект “Что за праздник –  Новый год”.  </vt:lpstr>
      <vt:lpstr> </vt:lpstr>
      <vt:lpstr>  Цель проекта: Расширять представления о любимом зимнем празднике – Новом годе. Задачи проекта:   1. Расширить знания детей о праздновании Нового года в России. 2. Познакомить детей с обычаями и традициями встречи Нового года  3. Дать сведения о том, где живет Дед Мороз. 4.Познакомить с разновидностью и этапами изготовления новогодних игрушек. 5. Развивать творческие способности детей при подготовке к празднику через изготовление поделок, разучивание танцев, стихов, чтение сказок, рассказов, рассматривание картин и иллюстраций. 5. Привлекать родителей к совместной деятельности со своими детьми. 6. Вызвать желание готовить подарки, сюрпризы друзьям, родным к предстоящему празднику. 7.Вызвать желание участвовать в подготовке к празднику (украшение группы, изготовление пособий, поделок, фотогазеты про Новый год) . 8. Создать позитивный настрой в преддверии новогоднего праздника. 9.Создать условия для детского творчества использование разнообразных видов детской деятельности в рамках реализации проекта.  10.Вовлечь родителей в подготовку праздника.  </vt:lpstr>
      <vt:lpstr>Актуальность: Время новогодних праздников – это время волшебства и таинственных превращений, время красивой, доброй сказки, которая приходит в каждый дом. Предновогодняя суета, письма Деду Морозу, украшение ёлки и долгожданные подарки под ней – все это не сравнится даже с Днем рождения. В течение месяца до Нового года, дети начинают думать о Дедушке Морозе. Стараются вести себя по-другому, совершать добрые поступки, думая, что за ними в окошко наблюдает Дед Мороз. А самый главный символ новогоднего праздника - елка, с ее нарядами, украшениями. Данный проект направлен на приобщение детей к народным праздникам, их особенностям проведения. Участие детей в проекте позволит им стать непосредственными участниками подготовки к Новому году, расширит представление о традициях и обычаях празднования нового года, его сказочных персонажах, поможет им полностью окунуться в предновогоднюю бурю эмоций и впечатлений.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Нарядить Ёлочку!</vt:lpstr>
      <vt:lpstr> Запах хвойный, Приятный, новогодний. Ёлочку ты не руби,  а просто береги! </vt:lpstr>
      <vt:lpstr>Презентация PowerPoint</vt:lpstr>
      <vt:lpstr>Сделать украшения для ёлки!</vt:lpstr>
      <vt:lpstr>Презентация PowerPoint</vt:lpstr>
      <vt:lpstr>Презентация PowerPoint</vt:lpstr>
      <vt:lpstr>Нарисовать ёлочку! </vt:lpstr>
      <vt:lpstr>  Сделать новогоднюю аппликацию!</vt:lpstr>
      <vt:lpstr>Раскрашивать новогодние раскраски!</vt:lpstr>
      <vt:lpstr>Презентация PowerPoint</vt:lpstr>
      <vt:lpstr>Презентация PowerPoint</vt:lpstr>
      <vt:lpstr>Новый год в детском саду.</vt:lpstr>
      <vt:lpstr>Информация для родителей: объявление, консультации. </vt:lpstr>
      <vt:lpstr>Выставка поделок   “Мастерская Деда Мороза”.</vt:lpstr>
      <vt:lpstr>Презентация PowerPoint</vt:lpstr>
      <vt:lpstr>С Новым годом!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“Что за праздник –  Новый год”.  </dc:title>
  <dc:creator>Admin</dc:creator>
  <cp:lastModifiedBy>Ludmila Semenovna</cp:lastModifiedBy>
  <cp:revision>100</cp:revision>
  <dcterms:created xsi:type="dcterms:W3CDTF">2013-01-23T15:04:58Z</dcterms:created>
  <dcterms:modified xsi:type="dcterms:W3CDTF">2022-01-13T20:53:51Z</dcterms:modified>
</cp:coreProperties>
</file>