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9"/>
  </p:notes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71" r:id="rId10"/>
    <p:sldId id="259" r:id="rId11"/>
    <p:sldId id="260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301" r:id="rId25"/>
    <p:sldId id="299" r:id="rId26"/>
    <p:sldId id="265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33FF"/>
    <a:srgbClr val="FF0000"/>
    <a:srgbClr val="4ECDDA"/>
    <a:srgbClr val="5DB9CB"/>
    <a:srgbClr val="FFFF66"/>
    <a:srgbClr val="FFFF99"/>
    <a:srgbClr val="50CBDC"/>
    <a:srgbClr val="503ED6"/>
    <a:srgbClr val="A6D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A21B1-7F2F-4D99-95E6-2D7E0E3872D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2C61A-19FE-4C9A-8065-F94B70C452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98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1D7872-35D6-49D6-9E70-C8A3B064A7D9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D097CE-21F0-4A0D-8AE8-B3D2CFDBA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audio" Target="../media/audio1.wav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2.wav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149080"/>
            <a:ext cx="5692436" cy="1838881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7400" i="1" dirty="0" smtClean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endParaRPr lang="ru-RU" sz="7400" i="1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7400" i="1" dirty="0" err="1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Изместьева</a:t>
            </a:r>
            <a:r>
              <a:rPr lang="ru-RU" sz="7400" i="1" dirty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Вера Владимировна</a:t>
            </a:r>
          </a:p>
          <a:p>
            <a:pPr algn="ctr">
              <a:lnSpc>
                <a:spcPct val="120000"/>
              </a:lnSpc>
            </a:pPr>
            <a:endParaRPr lang="ru-RU" sz="7400" i="1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dirty="0" smtClean="0">
              <a:ln w="19050">
                <a:solidFill>
                  <a:schemeClr val="tx1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3116"/>
            <a:ext cx="8715436" cy="1500198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Презентация проекта</a:t>
            </a:r>
            <a:b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ОТКУДА ХЛЕБ ПРИШЁЛ !»</a:t>
            </a:r>
            <a:b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H="1" flipV="1">
            <a:off x="611560" y="58381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Муниципальное бюджетное  общеобразовательное учреждение- дошкольное отделение -№3 п. </a:t>
            </a:r>
            <a:r>
              <a:rPr lang="ru-RU" sz="2400" dirty="0" err="1"/>
              <a:t>Лосево</a:t>
            </a:r>
            <a:r>
              <a:rPr lang="ru-RU" sz="24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2" y="61226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2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" y="1185720"/>
            <a:ext cx="2042084" cy="1465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3120495" y="1941075"/>
            <a:ext cx="489204" cy="2423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696" y="1231309"/>
            <a:ext cx="2132630" cy="1419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>
            <a:off x="6014610" y="1922424"/>
            <a:ext cx="489204" cy="2423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213" y="1275156"/>
            <a:ext cx="2153204" cy="133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олнце 11"/>
          <p:cNvSpPr/>
          <p:nvPr/>
        </p:nvSpPr>
        <p:spPr>
          <a:xfrm>
            <a:off x="7257" y="1617940"/>
            <a:ext cx="687080" cy="637743"/>
          </a:xfrm>
          <a:prstGeom prst="sun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7620550" y="2760845"/>
            <a:ext cx="468618" cy="22322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6037116" y="3703911"/>
            <a:ext cx="489204" cy="2423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552" y="2974119"/>
            <a:ext cx="1728192" cy="194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Стрелка вправо 17"/>
          <p:cNvSpPr/>
          <p:nvPr/>
        </p:nvSpPr>
        <p:spPr>
          <a:xfrm rot="10800000">
            <a:off x="3214677" y="3703911"/>
            <a:ext cx="489204" cy="24231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" y="2974119"/>
            <a:ext cx="2078735" cy="164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Стрелка вправо 21"/>
          <p:cNvSpPr/>
          <p:nvPr/>
        </p:nvSpPr>
        <p:spPr>
          <a:xfrm rot="5400000">
            <a:off x="1530976" y="4733265"/>
            <a:ext cx="438538" cy="214405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15" y="5085184"/>
            <a:ext cx="2142864" cy="167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Стрелка вправо 23"/>
          <p:cNvSpPr/>
          <p:nvPr/>
        </p:nvSpPr>
        <p:spPr>
          <a:xfrm>
            <a:off x="3199264" y="5679316"/>
            <a:ext cx="489204" cy="24231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696" y="5108979"/>
            <a:ext cx="2024629" cy="167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Стрелка вправо 25"/>
          <p:cNvSpPr/>
          <p:nvPr/>
        </p:nvSpPr>
        <p:spPr>
          <a:xfrm>
            <a:off x="6104009" y="5679316"/>
            <a:ext cx="489204" cy="2423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5059736"/>
            <a:ext cx="1334434" cy="1698343"/>
          </a:xfrm>
          <a:prstGeom prst="round2DiagRect">
            <a:avLst>
              <a:gd name="adj1" fmla="val 16667"/>
              <a:gd name="adj2" fmla="val 1237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283" y="3142937"/>
            <a:ext cx="2153204" cy="1606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53703" y="0"/>
            <a:ext cx="65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Как же раньше хлебушек попадал на стол?</a:t>
            </a:r>
            <a:endParaRPr lang="ru-RU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3432">
            <a:off x="936876" y="933523"/>
            <a:ext cx="1934832" cy="1547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Солнце 4"/>
          <p:cNvSpPr/>
          <p:nvPr/>
        </p:nvSpPr>
        <p:spPr>
          <a:xfrm>
            <a:off x="0" y="1326386"/>
            <a:ext cx="720080" cy="724463"/>
          </a:xfrm>
          <a:prstGeom prst="sun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2994716" y="1789328"/>
            <a:ext cx="477150" cy="27158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2456">
            <a:off x="3663566" y="1024568"/>
            <a:ext cx="1983142" cy="154786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Стрелка вправо 7"/>
          <p:cNvSpPr/>
          <p:nvPr/>
        </p:nvSpPr>
        <p:spPr>
          <a:xfrm>
            <a:off x="6184135" y="1653535"/>
            <a:ext cx="498842" cy="27158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0592">
            <a:off x="6822109" y="865094"/>
            <a:ext cx="2142379" cy="15478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 rot="5400000">
            <a:off x="7848362" y="2724243"/>
            <a:ext cx="504058" cy="27078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8305">
            <a:off x="7107209" y="3211210"/>
            <a:ext cx="1872208" cy="18722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759" y="2878080"/>
            <a:ext cx="2513404" cy="165618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2811">
            <a:off x="425391" y="2850666"/>
            <a:ext cx="2078342" cy="16167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8773">
            <a:off x="279172" y="5160894"/>
            <a:ext cx="2370782" cy="15060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2415">
            <a:off x="3954271" y="4720698"/>
            <a:ext cx="2458431" cy="19705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Сердце 21"/>
          <p:cNvSpPr/>
          <p:nvPr/>
        </p:nvSpPr>
        <p:spPr>
          <a:xfrm rot="952469">
            <a:off x="7838577" y="5545632"/>
            <a:ext cx="887185" cy="841891"/>
          </a:xfrm>
          <a:prstGeom prst="heart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0958371">
            <a:off x="6224114" y="3612624"/>
            <a:ext cx="504058" cy="27078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0800000">
            <a:off x="2604499" y="3639917"/>
            <a:ext cx="504058" cy="27078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1234247" y="4617292"/>
            <a:ext cx="504058" cy="27078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3015072" y="5831186"/>
            <a:ext cx="504058" cy="27078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1764704" y="555572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551558" y="20570"/>
            <a:ext cx="4207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00"/>
                </a:solidFill>
              </a:rPr>
              <a:t>Что же изменилось в наши дни? </a:t>
            </a:r>
            <a:endParaRPr lang="ru-RU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68" y="116632"/>
            <a:ext cx="4608512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46" y="620688"/>
            <a:ext cx="3948903" cy="5265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6" y="3606583"/>
            <a:ext cx="2340212" cy="31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536504" cy="6048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5657"/>
            <a:ext cx="421246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752"/>
            <a:ext cx="4191930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079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620688"/>
            <a:ext cx="4267966" cy="5690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24"/>
            <a:ext cx="4483991" cy="597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784976" cy="63367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Вид </a:t>
            </a: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проекта: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познавательно-творческий.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краткосрочный,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11.04.22 – 24.04.22</a:t>
            </a:r>
          </a:p>
          <a:p>
            <a:pPr marL="0" indent="0" algn="ctr">
              <a:buNone/>
            </a:pPr>
            <a:r>
              <a:rPr lang="ru-RU" sz="2400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Участники </a:t>
            </a: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проекта: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воспитатель,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                            дети группы - Непоседы,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                            родители воспитанников,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                       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учитель – логопед,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        повар.</a:t>
            </a:r>
          </a:p>
          <a:p>
            <a:pPr marL="0" indent="0" algn="ctr">
              <a:buNone/>
            </a:pPr>
            <a:r>
              <a:rPr lang="ru-RU" sz="2400" i="1" u="sng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Описание: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проект призван обратить внимание детей, какими усилиями взрослых хлеб появляется у нас на столе, и способствовать воспитанию бережного отношения к хлебу.</a:t>
            </a: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2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sndAc>
          <p:stSnd>
            <p:snd r:embed="rId2" name="chimes.wav"/>
          </p:stSnd>
        </p:sndAc>
      </p:transition>
    </mc:Choice>
    <mc:Fallback xmlns="">
      <p:transition advTm="20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515966" cy="6021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0668"/>
            <a:ext cx="42459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" y="116632"/>
            <a:ext cx="4721721" cy="62956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26" y="332656"/>
            <a:ext cx="4218933" cy="56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543858" cy="4725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6632"/>
            <a:ext cx="4809655" cy="64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48680"/>
            <a:ext cx="4155925" cy="5541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64" y="548680"/>
            <a:ext cx="39219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53948" cy="5805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23" y="512676"/>
            <a:ext cx="419193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4964"/>
            <a:ext cx="4443958" cy="5925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86" y="392444"/>
            <a:ext cx="42459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449141">
            <a:off x="4956829" y="4164800"/>
            <a:ext cx="3709005" cy="2313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>
                <a:latin typeface="+mn-lt"/>
              </a:rPr>
              <a:t>Мама тесто замесила</a:t>
            </a:r>
            <a:br>
              <a:rPr lang="ru-RU" sz="2200" dirty="0">
                <a:latin typeface="+mn-lt"/>
              </a:rPr>
            </a:br>
            <a:r>
              <a:rPr lang="ru-RU" sz="2200" dirty="0">
                <a:latin typeface="+mn-lt"/>
              </a:rPr>
              <a:t>Мне дала кусочек,</a:t>
            </a:r>
            <a:br>
              <a:rPr lang="ru-RU" sz="2200" dirty="0">
                <a:latin typeface="+mn-lt"/>
              </a:rPr>
            </a:br>
            <a:r>
              <a:rPr lang="ru-RU" sz="2200" dirty="0">
                <a:latin typeface="+mn-lt"/>
              </a:rPr>
              <a:t>Мы печенье с ней лепили,</a:t>
            </a:r>
            <a:br>
              <a:rPr lang="ru-RU" sz="2200" dirty="0">
                <a:latin typeface="+mn-lt"/>
              </a:rPr>
            </a:br>
            <a:r>
              <a:rPr lang="ru-RU" sz="2200" dirty="0">
                <a:latin typeface="+mn-lt"/>
              </a:rPr>
              <a:t>Кто какое хочет.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2" y="260648"/>
            <a:ext cx="4549434" cy="6065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1303"/>
            <a:ext cx="3021800" cy="402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4000">
        <p:sndAc>
          <p:stSnd>
            <p:snd r:embed="rId2" name="wind.wav"/>
          </p:stSnd>
        </p:sndAc>
      </p:transition>
    </mc:Choice>
    <mc:Fallback xmlns="">
      <p:transition advClick="0" advTm="24000"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323"/>
            <a:ext cx="9383568" cy="293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97" y="2636912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692696"/>
            <a:ext cx="77768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нуждается в хлебе каждый день. Без него не обходятся ни завтраки, ни обеды, ни праздничные застолья. Хлеб – это символ благополучия и достатка!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старину к хлебу всегда относились по-особому, сравнивая с солнцем, золотом, с самой жизнью. Во все времена небрежное отношение к хлебу приравнивалось к страшному оскорблению, какое только можно было нанести человеку.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лет необходимо учить  бережно относится к хлебу, как к самому большому богатству, чтобы  дети знали о труде людей, выращивающих хлеб, и относятся к хлебу небрежно (бросают, играют, крошат, лепят фигурки, выбрасывают недоеденные куски). </a:t>
            </a:r>
          </a:p>
        </p:txBody>
      </p:sp>
    </p:spTree>
    <p:extLst>
      <p:ext uri="{BB962C8B-B14F-4D97-AF65-F5344CB8AC3E}">
        <p14:creationId xmlns:p14="http://schemas.microsoft.com/office/powerpoint/2010/main" val="32918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548680"/>
            <a:ext cx="77768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целостного представления о процессе выращивания хлеба и бережного отношения к хлебу, к труду людей, которые его выращивают.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1.Проанализировать историю возникновения хлеба.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хлеб выращивали раньше.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Формировать представление о труде взрослых в сельском хозяйстве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Развивать творческие способности детей.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детской любознательности, расширять кругозор детей.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Воспитывать бережное отношение к хлебу и уважение к труду людей разных профессий, занимающихся выращиванием и производством хлеба.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7.Познакомить детей с работой хлебного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/>
              <a:t>Предварительная работа:</a:t>
            </a:r>
          </a:p>
          <a:p>
            <a:r>
              <a:rPr lang="ru-RU" dirty="0"/>
              <a:t>• Сбор информации: о злаковых растениях, о сельскохозяйственной технике, о хлеборобах, о народных традициях.</a:t>
            </a:r>
          </a:p>
          <a:p>
            <a:r>
              <a:rPr lang="ru-RU" dirty="0"/>
              <a:t>• Подбор демонстрационного материала: картинки, иллюстрации, видеоматериал, злаковые растения, крупы, мука из разных злаков</a:t>
            </a:r>
          </a:p>
          <a:p>
            <a:r>
              <a:rPr lang="ru-RU" dirty="0"/>
              <a:t>• Подбор художественно-литературного материала: пословицы, поговорки,  рассказы, сказки, притчи, </a:t>
            </a:r>
            <a:r>
              <a:rPr lang="ru-RU" dirty="0" smtClean="0"/>
              <a:t>стихи, мультфильмы.</a:t>
            </a:r>
          </a:p>
          <a:p>
            <a:r>
              <a:rPr lang="ru-RU" dirty="0"/>
              <a:t>  </a:t>
            </a:r>
            <a:r>
              <a:rPr lang="ru-RU" dirty="0" smtClean="0"/>
              <a:t> Изготовление мини музея.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i="1" u="sng" dirty="0"/>
              <a:t>Ожидаемый результат:</a:t>
            </a:r>
          </a:p>
          <a:p>
            <a:r>
              <a:rPr lang="ru-RU" dirty="0"/>
              <a:t>• формирование у детей представления о ценности хлеба;</a:t>
            </a:r>
          </a:p>
          <a:p>
            <a:r>
              <a:rPr lang="ru-RU" dirty="0"/>
              <a:t>• получение знаний детьми о том, как выращивали хлеб в старину, и как это происходит сейчас, донести до сознания детей, что хлеб – это итог большой работы многих людей;</a:t>
            </a:r>
          </a:p>
          <a:p>
            <a:r>
              <a:rPr lang="ru-RU" dirty="0"/>
              <a:t>• воспитание интереса к профессиям пекаря, кондитера, комбайнера и к труду людей, участвующих в производстве хлеба;</a:t>
            </a:r>
          </a:p>
          <a:p>
            <a:r>
              <a:rPr lang="ru-RU" dirty="0"/>
              <a:t>• воспитание бережного отношения к хлебу и хлебобулочным изделиям.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5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Беседа на тему: «Как </a:t>
            </a:r>
            <a:r>
              <a:rPr lang="ru-RU" dirty="0"/>
              <a:t>хлеб на стол пришел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Беседа </a:t>
            </a:r>
            <a:r>
              <a:rPr lang="ru-RU" dirty="0"/>
              <a:t>на тему: «Культура поведения за столом, культура еды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4" y="1111970"/>
            <a:ext cx="3945460" cy="5260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7" y="1028929"/>
            <a:ext cx="4137924" cy="55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88641"/>
            <a:ext cx="2754305" cy="3672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4182"/>
            <a:ext cx="3111810" cy="4149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26" y="3068960"/>
            <a:ext cx="2481740" cy="33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60648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Считалки о хлебе</a:t>
            </a:r>
            <a:r>
              <a:rPr lang="ru-RU" dirty="0" smtClean="0"/>
              <a:t>.</a:t>
            </a:r>
          </a:p>
          <a:p>
            <a:r>
              <a:rPr lang="ru-RU" dirty="0"/>
              <a:t>Поговорки о хлебе</a:t>
            </a:r>
            <a:r>
              <a:rPr lang="ru-RU" dirty="0" smtClean="0"/>
              <a:t>.</a:t>
            </a:r>
          </a:p>
          <a:p>
            <a:r>
              <a:rPr lang="ru-RU" dirty="0"/>
              <a:t>Загадки о хлебе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Пальчиковые </a:t>
            </a:r>
            <a:r>
              <a:rPr lang="ru-RU" dirty="0"/>
              <a:t>игры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0648"/>
            <a:ext cx="3975906" cy="5301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864"/>
            <a:ext cx="3193692" cy="42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9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6672"/>
            <a:ext cx="4093914" cy="367240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4" y="476672"/>
            <a:ext cx="4103439" cy="3672408"/>
          </a:xfrm>
        </p:spPr>
      </p:pic>
      <p:sp>
        <p:nvSpPr>
          <p:cNvPr id="4" name="Блок-схема: перфолента 3"/>
          <p:cNvSpPr/>
          <p:nvPr/>
        </p:nvSpPr>
        <p:spPr>
          <a:xfrm>
            <a:off x="611560" y="4653136"/>
            <a:ext cx="3960440" cy="2088232"/>
          </a:xfrm>
          <a:prstGeom prst="flowChartPunchedTape">
            <a:avLst/>
          </a:prstGeom>
          <a:solidFill>
            <a:srgbClr val="FFFFCC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Солнце чертит в небе полосы,</a:t>
            </a:r>
            <a:br>
              <a:rPr lang="ru-RU" dirty="0"/>
            </a:br>
            <a:r>
              <a:rPr lang="ru-RU" dirty="0"/>
              <a:t>Птицы песню завели,</a:t>
            </a:r>
            <a:br>
              <a:rPr lang="ru-RU" dirty="0"/>
            </a:br>
            <a:r>
              <a:rPr lang="ru-RU" dirty="0"/>
              <a:t>Созревай же колос к колосу,</a:t>
            </a:r>
            <a:br>
              <a:rPr lang="ru-RU" dirty="0"/>
            </a:br>
            <a:r>
              <a:rPr lang="ru-RU" dirty="0"/>
              <a:t>Сладкий хлеб моей земли!"</a:t>
            </a: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4860031" y="4653136"/>
            <a:ext cx="3888432" cy="2016224"/>
          </a:xfrm>
          <a:prstGeom prst="flowChartPunchedTap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0080"/>
              </a:solidFill>
            </a:endParaRP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бескрайних он просторах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Днём и ночью пашет поле.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 рычит на всю округу,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Пашет поле острым плугом.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>
        <p:sndAc>
          <p:stSnd>
            <p:snd r:embed="rId2" name="wind.wav"/>
          </p:stSnd>
        </p:sndAc>
      </p:transition>
    </mc:Choice>
    <mc:Fallback xmlns="">
      <p:transition advTm="20000"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Words>502</Words>
  <Application>Microsoft Office PowerPoint</Application>
  <PresentationFormat>Экран (4:3)</PresentationFormat>
  <Paragraphs>58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    Презентация проекта «ОТКУДА ХЛЕБ ПРИШЁЛ 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Мама тесто замесила Мне дала кусочек, Мы печенье с ней лепили, Кто какое хочет.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Косагов</dc:creator>
  <cp:lastModifiedBy>Ludmila Semenovna</cp:lastModifiedBy>
  <cp:revision>113</cp:revision>
  <dcterms:created xsi:type="dcterms:W3CDTF">2014-02-17T10:48:55Z</dcterms:created>
  <dcterms:modified xsi:type="dcterms:W3CDTF">2022-11-07T06:57:43Z</dcterms:modified>
</cp:coreProperties>
</file>