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82" r:id="rId10"/>
    <p:sldId id="267" r:id="rId11"/>
    <p:sldId id="281" r:id="rId12"/>
    <p:sldId id="283" r:id="rId13"/>
    <p:sldId id="284" r:id="rId14"/>
    <p:sldId id="285" r:id="rId15"/>
    <p:sldId id="286" r:id="rId16"/>
    <p:sldId id="288" r:id="rId17"/>
    <p:sldId id="270" r:id="rId18"/>
    <p:sldId id="280" r:id="rId19"/>
    <p:sldId id="287" r:id="rId20"/>
    <p:sldId id="271" r:id="rId21"/>
    <p:sldId id="291" r:id="rId22"/>
    <p:sldId id="292" r:id="rId23"/>
    <p:sldId id="272" r:id="rId24"/>
    <p:sldId id="273" r:id="rId25"/>
    <p:sldId id="275" r:id="rId26"/>
    <p:sldId id="293" r:id="rId27"/>
    <p:sldId id="294" r:id="rId28"/>
    <p:sldId id="278" r:id="rId29"/>
    <p:sldId id="274" r:id="rId30"/>
    <p:sldId id="276" r:id="rId31"/>
    <p:sldId id="290" r:id="rId32"/>
    <p:sldId id="27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gif"/><Relationship Id="rId7" Type="http://schemas.openxmlformats.org/officeDocument/2006/relationships/image" Target="../media/image5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.gif"/><Relationship Id="rId7" Type="http://schemas.openxmlformats.org/officeDocument/2006/relationships/image" Target="../media/image8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.gif"/><Relationship Id="rId7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2.gif"/><Relationship Id="rId9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7036" y="2214842"/>
            <a:ext cx="7128792" cy="1872208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Проект “Что за праздник – </a:t>
            </a:r>
            <a:br>
              <a:rPr lang="ru-RU" sz="53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3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Новый год”.</a:t>
            </a:r>
            <a:r>
              <a:rPr lang="ru-RU" sz="5300" i="1" u="sng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7036" y="3920852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Воспитатели </a:t>
            </a:r>
          </a:p>
          <a:p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Изместьева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Вера Владимировна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Яценко Светлана Игоревна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1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4786" y="2761506"/>
            <a:ext cx="571500" cy="571500"/>
          </a:xfrm>
          <a:prstGeom prst="rect">
            <a:avLst/>
          </a:prstGeom>
          <a:noFill/>
        </p:spPr>
      </p:pic>
      <p:pic>
        <p:nvPicPr>
          <p:cNvPr id="5122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3140968"/>
            <a:ext cx="571500" cy="571500"/>
          </a:xfrm>
          <a:prstGeom prst="rect">
            <a:avLst/>
          </a:prstGeom>
          <a:noFill/>
        </p:spPr>
      </p:pic>
      <p:pic>
        <p:nvPicPr>
          <p:cNvPr id="5123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01008"/>
            <a:ext cx="571500" cy="571500"/>
          </a:xfrm>
          <a:prstGeom prst="rect">
            <a:avLst/>
          </a:prstGeom>
          <a:noFill/>
        </p:spPr>
      </p:pic>
      <p:pic>
        <p:nvPicPr>
          <p:cNvPr id="5124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5599" y="5872708"/>
            <a:ext cx="571500" cy="571500"/>
          </a:xfrm>
          <a:prstGeom prst="rect">
            <a:avLst/>
          </a:prstGeom>
          <a:noFill/>
        </p:spPr>
      </p:pic>
      <p:pic>
        <p:nvPicPr>
          <p:cNvPr id="5125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877272"/>
            <a:ext cx="571500" cy="571500"/>
          </a:xfrm>
          <a:prstGeom prst="rect">
            <a:avLst/>
          </a:prstGeom>
          <a:noFill/>
        </p:spPr>
      </p:pic>
      <p:pic>
        <p:nvPicPr>
          <p:cNvPr id="51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51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5051" y="3932256"/>
            <a:ext cx="571500" cy="571500"/>
          </a:xfrm>
          <a:prstGeom prst="rect">
            <a:avLst/>
          </a:prstGeom>
          <a:noFill/>
        </p:spPr>
      </p:pic>
      <p:pic>
        <p:nvPicPr>
          <p:cNvPr id="51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604" y="3163888"/>
            <a:ext cx="571500" cy="571500"/>
          </a:xfrm>
          <a:prstGeom prst="rect">
            <a:avLst/>
          </a:prstGeom>
          <a:noFill/>
        </p:spPr>
      </p:pic>
      <p:pic>
        <p:nvPicPr>
          <p:cNvPr id="5129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8538" y="1535088"/>
            <a:ext cx="571500" cy="571500"/>
          </a:xfrm>
          <a:prstGeom prst="rect">
            <a:avLst/>
          </a:prstGeom>
          <a:noFill/>
        </p:spPr>
      </p:pic>
      <p:pic>
        <p:nvPicPr>
          <p:cNvPr id="5130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5131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301208"/>
            <a:ext cx="571500" cy="571500"/>
          </a:xfrm>
          <a:prstGeom prst="rect">
            <a:avLst/>
          </a:prstGeom>
          <a:noFill/>
        </p:spPr>
      </p:pic>
      <p:pic>
        <p:nvPicPr>
          <p:cNvPr id="5132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37112"/>
            <a:ext cx="571500" cy="571500"/>
          </a:xfrm>
          <a:prstGeom prst="rect">
            <a:avLst/>
          </a:prstGeom>
          <a:noFill/>
        </p:spPr>
      </p:pic>
      <p:pic>
        <p:nvPicPr>
          <p:cNvPr id="5133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97152"/>
            <a:ext cx="571500" cy="571500"/>
          </a:xfrm>
          <a:prstGeom prst="rect">
            <a:avLst/>
          </a:prstGeom>
          <a:noFill/>
        </p:spPr>
      </p:pic>
      <p:pic>
        <p:nvPicPr>
          <p:cNvPr id="5134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21288"/>
            <a:ext cx="571500" cy="571500"/>
          </a:xfrm>
          <a:prstGeom prst="rect">
            <a:avLst/>
          </a:prstGeom>
          <a:noFill/>
        </p:spPr>
      </p:pic>
      <p:pic>
        <p:nvPicPr>
          <p:cNvPr id="5135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71500" cy="571500"/>
          </a:xfrm>
          <a:prstGeom prst="rect">
            <a:avLst/>
          </a:prstGeom>
          <a:noFill/>
        </p:spPr>
      </p:pic>
      <p:pic>
        <p:nvPicPr>
          <p:cNvPr id="5136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429000"/>
            <a:ext cx="571500" cy="571500"/>
          </a:xfrm>
          <a:prstGeom prst="rect">
            <a:avLst/>
          </a:prstGeom>
          <a:noFill/>
        </p:spPr>
      </p:pic>
      <p:pic>
        <p:nvPicPr>
          <p:cNvPr id="5137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869160"/>
            <a:ext cx="914400" cy="914400"/>
          </a:xfrm>
          <a:prstGeom prst="rect">
            <a:avLst/>
          </a:prstGeom>
          <a:noFill/>
        </p:spPr>
      </p:pic>
      <p:pic>
        <p:nvPicPr>
          <p:cNvPr id="5138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914400" cy="914400"/>
          </a:xfrm>
          <a:prstGeom prst="rect">
            <a:avLst/>
          </a:prstGeom>
          <a:noFill/>
        </p:spPr>
      </p:pic>
      <p:pic>
        <p:nvPicPr>
          <p:cNvPr id="5139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80928"/>
            <a:ext cx="914400" cy="914400"/>
          </a:xfrm>
          <a:prstGeom prst="rect">
            <a:avLst/>
          </a:prstGeom>
          <a:noFill/>
        </p:spPr>
      </p:pic>
      <p:pic>
        <p:nvPicPr>
          <p:cNvPr id="5140" name="Picture 20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013176"/>
            <a:ext cx="914400" cy="914400"/>
          </a:xfrm>
          <a:prstGeom prst="rect">
            <a:avLst/>
          </a:prstGeom>
          <a:noFill/>
        </p:spPr>
      </p:pic>
      <p:pic>
        <p:nvPicPr>
          <p:cNvPr id="5141" name="Picture 21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914400" cy="914400"/>
          </a:xfrm>
          <a:prstGeom prst="rect">
            <a:avLst/>
          </a:prstGeom>
          <a:noFill/>
        </p:spPr>
      </p:pic>
      <p:pic>
        <p:nvPicPr>
          <p:cNvPr id="5142" name="Picture 22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2132856"/>
            <a:ext cx="914400" cy="914400"/>
          </a:xfrm>
          <a:prstGeom prst="rect">
            <a:avLst/>
          </a:prstGeom>
          <a:noFill/>
        </p:spPr>
      </p:pic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672041" y="1119589"/>
            <a:ext cx="7899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Муниципальное бюджетное  общеобразовательное учреждение- дошкольное отделение -№3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п. </a:t>
            </a:r>
            <a:r>
              <a:rPr lang="ru-RU" sz="2400" dirty="0" err="1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Лосево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545382" y="1048172"/>
            <a:ext cx="61926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3-й этап – заключительный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Monotype Corsiva" pitchFamily="66" charset="0"/>
              </a:rPr>
              <a:t>Рисунки, работы </a:t>
            </a:r>
            <a:r>
              <a:rPr lang="ru-RU" sz="2800" dirty="0">
                <a:latin typeface="Monotype Corsiva" pitchFamily="66" charset="0"/>
              </a:rPr>
              <a:t>детей.</a:t>
            </a:r>
          </a:p>
          <a:p>
            <a:pPr marL="514350" indent="-514350">
              <a:buAutoNum type="arabicPeriod"/>
            </a:pPr>
            <a:r>
              <a:rPr lang="ru-RU" sz="2800" dirty="0">
                <a:latin typeface="Monotype Corsiva" pitchFamily="66" charset="0"/>
              </a:rPr>
              <a:t>Выставка  поделок</a:t>
            </a:r>
            <a:r>
              <a:rPr lang="en-US" sz="2800" dirty="0">
                <a:latin typeface="Monotype Corsiva" pitchFamily="66" charset="0"/>
              </a:rPr>
              <a:t>: </a:t>
            </a:r>
            <a:r>
              <a:rPr lang="en-US" sz="2800" dirty="0" smtClean="0">
                <a:latin typeface="Monotype Corsiva" pitchFamily="66" charset="0"/>
              </a:rPr>
              <a:t>“</a:t>
            </a:r>
            <a:r>
              <a:rPr lang="ru-RU" sz="2800" dirty="0" smtClean="0">
                <a:latin typeface="Monotype Corsiva" pitchFamily="66" charset="0"/>
              </a:rPr>
              <a:t>Мастерская Деда Мороза</a:t>
            </a:r>
            <a:r>
              <a:rPr lang="en-US" sz="2800" dirty="0" smtClean="0">
                <a:latin typeface="Monotype Corsiva" pitchFamily="66" charset="0"/>
              </a:rPr>
              <a:t>”</a:t>
            </a:r>
            <a:r>
              <a:rPr lang="ru-RU" sz="2800" dirty="0" smtClean="0">
                <a:latin typeface="Monotype Corsiva" pitchFamily="66" charset="0"/>
              </a:rPr>
              <a:t>.</a:t>
            </a:r>
            <a:endParaRPr lang="ru-RU" sz="2800" dirty="0">
              <a:latin typeface="Monotype Corsiva" pitchFamily="66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latin typeface="Monotype Corsiva" pitchFamily="66" charset="0"/>
              </a:rPr>
              <a:t>Сценарий утренника – проведение праздника.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4578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564904"/>
            <a:ext cx="571500" cy="571500"/>
          </a:xfrm>
          <a:prstGeom prst="rect">
            <a:avLst/>
          </a:prstGeom>
          <a:noFill/>
        </p:spPr>
      </p:pic>
      <p:pic>
        <p:nvPicPr>
          <p:cNvPr id="24579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44824"/>
            <a:ext cx="571500" cy="571500"/>
          </a:xfrm>
          <a:prstGeom prst="rect">
            <a:avLst/>
          </a:prstGeom>
          <a:noFill/>
        </p:spPr>
      </p:pic>
      <p:pic>
        <p:nvPicPr>
          <p:cNvPr id="24580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077072"/>
            <a:ext cx="571500" cy="571500"/>
          </a:xfrm>
          <a:prstGeom prst="rect">
            <a:avLst/>
          </a:prstGeom>
          <a:noFill/>
        </p:spPr>
      </p:pic>
      <p:pic>
        <p:nvPicPr>
          <p:cNvPr id="24581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97152"/>
            <a:ext cx="571500" cy="571500"/>
          </a:xfrm>
          <a:prstGeom prst="rect">
            <a:avLst/>
          </a:prstGeom>
          <a:noFill/>
        </p:spPr>
      </p:pic>
      <p:pic>
        <p:nvPicPr>
          <p:cNvPr id="24582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861048"/>
            <a:ext cx="571500" cy="571500"/>
          </a:xfrm>
          <a:prstGeom prst="rect">
            <a:avLst/>
          </a:prstGeom>
          <a:noFill/>
        </p:spPr>
      </p:pic>
      <p:pic>
        <p:nvPicPr>
          <p:cNvPr id="24583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71500" cy="571500"/>
          </a:xfrm>
          <a:prstGeom prst="rect">
            <a:avLst/>
          </a:prstGeom>
          <a:noFill/>
        </p:spPr>
      </p:pic>
      <p:pic>
        <p:nvPicPr>
          <p:cNvPr id="2458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620688"/>
            <a:ext cx="571500" cy="571500"/>
          </a:xfrm>
          <a:prstGeom prst="rect">
            <a:avLst/>
          </a:prstGeom>
          <a:noFill/>
        </p:spPr>
      </p:pic>
      <p:pic>
        <p:nvPicPr>
          <p:cNvPr id="2458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229200"/>
            <a:ext cx="571500" cy="571500"/>
          </a:xfrm>
          <a:prstGeom prst="rect">
            <a:avLst/>
          </a:prstGeom>
          <a:noFill/>
        </p:spPr>
      </p:pic>
      <p:pic>
        <p:nvPicPr>
          <p:cNvPr id="2458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76672"/>
            <a:ext cx="571500" cy="571500"/>
          </a:xfrm>
          <a:prstGeom prst="rect">
            <a:avLst/>
          </a:prstGeom>
          <a:noFill/>
        </p:spPr>
      </p:pic>
      <p:pic>
        <p:nvPicPr>
          <p:cNvPr id="2458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301208"/>
            <a:ext cx="571500" cy="571500"/>
          </a:xfrm>
          <a:prstGeom prst="rect">
            <a:avLst/>
          </a:prstGeom>
          <a:noFill/>
        </p:spPr>
      </p:pic>
      <p:pic>
        <p:nvPicPr>
          <p:cNvPr id="24588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286500"/>
            <a:ext cx="571500" cy="571500"/>
          </a:xfrm>
          <a:prstGeom prst="rect">
            <a:avLst/>
          </a:prstGeom>
          <a:noFill/>
        </p:spPr>
      </p:pic>
      <p:pic>
        <p:nvPicPr>
          <p:cNvPr id="24589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8640"/>
            <a:ext cx="571500" cy="571500"/>
          </a:xfrm>
          <a:prstGeom prst="rect">
            <a:avLst/>
          </a:prstGeom>
          <a:noFill/>
        </p:spPr>
      </p:pic>
      <p:pic>
        <p:nvPicPr>
          <p:cNvPr id="24590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24591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6604" y="1559074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17"/>
            <a:ext cx="2592288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44" y="3501008"/>
            <a:ext cx="4076811" cy="3057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96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59" y="235879"/>
            <a:ext cx="2463738" cy="3284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" y="1625417"/>
            <a:ext cx="3096344" cy="4128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89648"/>
            <a:ext cx="216024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8427"/>
            <a:ext cx="2463738" cy="3284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4005064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Заучивание новогоднего стихотворения.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369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633"/>
            <a:ext cx="2376264" cy="3168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0634"/>
            <a:ext cx="2664296" cy="3552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7714"/>
            <a:ext cx="2517744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54" y="3695794"/>
            <a:ext cx="2247713" cy="2996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2" y="3390313"/>
            <a:ext cx="2462470" cy="3283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08104" y="3933056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Сделать кормушку для птиц</a:t>
            </a:r>
            <a:r>
              <a:rPr lang="ru-RU" sz="2000" b="1" dirty="0" smtClean="0"/>
              <a:t>.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Повесить кормушку и кормить птичек.</a:t>
            </a:r>
          </a:p>
        </p:txBody>
      </p:sp>
    </p:spTree>
    <p:extLst>
      <p:ext uri="{BB962C8B-B14F-4D97-AF65-F5344CB8AC3E}">
        <p14:creationId xmlns:p14="http://schemas.microsoft.com/office/powerpoint/2010/main" val="308751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301720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2754306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4649"/>
            <a:ext cx="3219822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71" y="3819939"/>
            <a:ext cx="2247714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3"/>
            <a:ext cx="2589788" cy="3453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2737" y="4779806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Слепить</a:t>
            </a:r>
            <a:r>
              <a:rPr lang="ru-RU" sz="3200" dirty="0" smtClean="0"/>
              <a:t> </a:t>
            </a:r>
            <a:r>
              <a:rPr lang="ru-RU" sz="3200" b="1" dirty="0" smtClean="0"/>
              <a:t>Снеговика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9958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5" y="278962"/>
            <a:ext cx="3419872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2985554"/>
            <a:ext cx="2890031" cy="3853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2" y="3356992"/>
            <a:ext cx="2452312" cy="3269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0303"/>
            <a:ext cx="3659033" cy="2744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97741"/>
            <a:ext cx="257175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1420989"/>
            <a:ext cx="1296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Украсить группу и окна к Новому году!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3396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3752"/>
            <a:ext cx="468052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Нарядить Ёлочку!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2765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6021288"/>
            <a:ext cx="571500" cy="571500"/>
          </a:xfrm>
          <a:prstGeom prst="rect">
            <a:avLst/>
          </a:prstGeom>
          <a:noFill/>
        </p:spPr>
      </p:pic>
      <p:pic>
        <p:nvPicPr>
          <p:cNvPr id="2765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4653136"/>
            <a:ext cx="571500" cy="571500"/>
          </a:xfrm>
          <a:prstGeom prst="rect">
            <a:avLst/>
          </a:prstGeom>
          <a:noFill/>
        </p:spPr>
      </p:pic>
      <p:pic>
        <p:nvPicPr>
          <p:cNvPr id="2766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564904"/>
            <a:ext cx="571500" cy="571500"/>
          </a:xfrm>
          <a:prstGeom prst="rect">
            <a:avLst/>
          </a:prstGeom>
          <a:noFill/>
        </p:spPr>
      </p:pic>
      <p:pic>
        <p:nvPicPr>
          <p:cNvPr id="27661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1433" y="942300"/>
            <a:ext cx="571500" cy="571500"/>
          </a:xfrm>
          <a:prstGeom prst="rect">
            <a:avLst/>
          </a:prstGeom>
          <a:noFill/>
        </p:spPr>
      </p:pic>
      <p:pic>
        <p:nvPicPr>
          <p:cNvPr id="27662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80928"/>
            <a:ext cx="571500" cy="571500"/>
          </a:xfrm>
          <a:prstGeom prst="rect">
            <a:avLst/>
          </a:prstGeom>
          <a:noFill/>
        </p:spPr>
      </p:pic>
      <p:pic>
        <p:nvPicPr>
          <p:cNvPr id="27663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7152"/>
            <a:ext cx="571500" cy="571500"/>
          </a:xfrm>
          <a:prstGeom prst="rect">
            <a:avLst/>
          </a:prstGeom>
          <a:noFill/>
        </p:spPr>
      </p:pic>
      <p:pic>
        <p:nvPicPr>
          <p:cNvPr id="27664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571500" cy="571500"/>
          </a:xfrm>
          <a:prstGeom prst="rect">
            <a:avLst/>
          </a:prstGeom>
          <a:noFill/>
        </p:spPr>
      </p:pic>
      <p:pic>
        <p:nvPicPr>
          <p:cNvPr id="27665" name="Picture 1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60648"/>
            <a:ext cx="571500" cy="571500"/>
          </a:xfrm>
          <a:prstGeom prst="rect">
            <a:avLst/>
          </a:prstGeom>
          <a:noFill/>
        </p:spPr>
      </p:pic>
      <p:sp>
        <p:nvSpPr>
          <p:cNvPr id="18" name="Содержимое 17"/>
          <p:cNvSpPr>
            <a:spLocks noGrp="1"/>
          </p:cNvSpPr>
          <p:nvPr>
            <p:ph sz="half" idx="1"/>
          </p:nvPr>
        </p:nvSpPr>
        <p:spPr>
          <a:xfrm>
            <a:off x="1043608" y="4201913"/>
            <a:ext cx="4464496" cy="2808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latin typeface="Monotype Corsiva" pitchFamily="66" charset="0"/>
              </a:rPr>
              <a:t>Зелёная ёлочка,</a:t>
            </a:r>
          </a:p>
          <a:p>
            <a:pPr algn="ctr">
              <a:buNone/>
            </a:pPr>
            <a:r>
              <a:rPr lang="ru-RU" dirty="0" smtClean="0">
                <a:latin typeface="Monotype Corsiva" pitchFamily="66" charset="0"/>
              </a:rPr>
              <a:t>Колкая иголочка.</a:t>
            </a:r>
          </a:p>
          <a:p>
            <a:pPr algn="ctr">
              <a:buNone/>
            </a:pPr>
            <a:r>
              <a:rPr lang="ru-RU" dirty="0" smtClean="0">
                <a:latin typeface="Monotype Corsiva" pitchFamily="66" charset="0"/>
              </a:rPr>
              <a:t>Низкая, высокая,</a:t>
            </a:r>
          </a:p>
          <a:p>
            <a:pPr algn="ctr">
              <a:buNone/>
            </a:pPr>
            <a:r>
              <a:rPr lang="ru-RU" dirty="0" smtClean="0">
                <a:latin typeface="Monotype Corsiva" pitchFamily="66" charset="0"/>
              </a:rPr>
              <a:t>Зимой и летом стройная.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5" y="832148"/>
            <a:ext cx="2433693" cy="32449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12" y="1700808"/>
            <a:ext cx="3236950" cy="4315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74" y="1228050"/>
            <a:ext cx="2199153" cy="293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20688"/>
            <a:ext cx="4536504" cy="216024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Monotype Corsiva" pitchFamily="66" charset="0"/>
              </a:rPr>
              <a:t/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Запах хвойный,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Приятный, новогодний.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Ёлочку ты не руби,</a:t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dirty="0" smtClean="0">
                <a:latin typeface="Monotype Corsiva" pitchFamily="66" charset="0"/>
              </a:rPr>
              <a:t> а просто береги!</a:t>
            </a:r>
            <a:br>
              <a:rPr lang="ru-RU" sz="3100" dirty="0" smtClean="0">
                <a:latin typeface="Monotype Corsiva" pitchFamily="66" charset="0"/>
              </a:rPr>
            </a:br>
            <a:endParaRPr lang="ru-RU" sz="31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" y="2780928"/>
            <a:ext cx="4704522" cy="3528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68893"/>
            <a:ext cx="3000648" cy="4000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8" y="3502790"/>
            <a:ext cx="2499742" cy="3332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340"/>
            <a:ext cx="2391730" cy="3188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318714"/>
            <a:ext cx="2140210" cy="2853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8714"/>
            <a:ext cx="3630127" cy="2722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19313"/>
            <a:ext cx="4075944" cy="3056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4288" y="3968955"/>
            <a:ext cx="1772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Сделать бумажную гирлянду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558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438" y="3955709"/>
            <a:ext cx="6336704" cy="1512168"/>
          </a:xfrm>
        </p:spPr>
        <p:txBody>
          <a:bodyPr>
            <a:noAutofit/>
          </a:bodyPr>
          <a:lstStyle/>
          <a:p>
            <a:pPr lvl="0" indent="180975" eaLnBrk="0" fontAlgn="base" hangingPunct="0">
              <a:spcAft>
                <a:spcPct val="0"/>
              </a:spcAft>
            </a:pPr>
            <a:r>
              <a:rPr lang="ru-RU" sz="2400" dirty="0">
                <a:latin typeface="Monotype Corsiva" pitchFamily="66" charset="0"/>
                <a:cs typeface="Arial" pitchFamily="34" charset="0"/>
              </a:rPr>
              <a:t/>
            </a:r>
            <a:br>
              <a:rPr lang="ru-RU" sz="2400" dirty="0">
                <a:latin typeface="Monotype Corsiva" pitchFamily="66" charset="0"/>
                <a:cs typeface="Arial" pitchFamily="34" charset="0"/>
              </a:rPr>
            </a:br>
            <a:endParaRPr lang="ru-RU" sz="2400" b="0" cap="none" dirty="0" smtClean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5108" y="2841359"/>
            <a:ext cx="6552728" cy="2376263"/>
          </a:xfrm>
        </p:spPr>
        <p:txBody>
          <a:bodyPr>
            <a:no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u="sng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sz="2400" i="1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познавательно-творческий. </a:t>
            </a:r>
            <a:endParaRPr lang="ru-RU" sz="24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 u="sng" dirty="0" smtClean="0">
              <a:solidFill>
                <a:schemeClr val="tx2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u="sng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среднесрочный, 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                                       01.12.21 – 30.12.21.</a:t>
            </a:r>
            <a:endParaRPr lang="ru-RU" sz="24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i="1" u="sng" dirty="0" smtClean="0">
              <a:solidFill>
                <a:schemeClr val="tx2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u="sng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400" dirty="0" smtClean="0">
                <a:solidFill>
                  <a:schemeClr val="tx2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воспитатели, 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                       дети группы - Непоседы,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                       родители воспитанников,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                                    музыкальный руководитель.</a:t>
            </a:r>
            <a:endParaRPr lang="ru-RU" sz="2400" dirty="0" smtClean="0">
              <a:solidFill>
                <a:schemeClr val="tx1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7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571500" cy="571500"/>
          </a:xfrm>
          <a:prstGeom prst="rect">
            <a:avLst/>
          </a:prstGeom>
          <a:noFill/>
        </p:spPr>
      </p:pic>
      <p:pic>
        <p:nvPicPr>
          <p:cNvPr id="4098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18664"/>
            <a:ext cx="571500" cy="571500"/>
          </a:xfrm>
          <a:prstGeom prst="rect">
            <a:avLst/>
          </a:prstGeom>
          <a:noFill/>
        </p:spPr>
      </p:pic>
      <p:pic>
        <p:nvPicPr>
          <p:cNvPr id="4099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7370" y="4225652"/>
            <a:ext cx="571500" cy="571500"/>
          </a:xfrm>
          <a:prstGeom prst="rect">
            <a:avLst/>
          </a:prstGeom>
          <a:noFill/>
        </p:spPr>
      </p:pic>
      <p:pic>
        <p:nvPicPr>
          <p:cNvPr id="4100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79" y="4820538"/>
            <a:ext cx="571500" cy="571500"/>
          </a:xfrm>
          <a:prstGeom prst="rect">
            <a:avLst/>
          </a:prstGeom>
          <a:noFill/>
        </p:spPr>
      </p:pic>
      <p:pic>
        <p:nvPicPr>
          <p:cNvPr id="4101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5805264"/>
            <a:ext cx="571500" cy="571500"/>
          </a:xfrm>
          <a:prstGeom prst="rect">
            <a:avLst/>
          </a:prstGeom>
          <a:noFill/>
        </p:spPr>
      </p:pic>
      <p:pic>
        <p:nvPicPr>
          <p:cNvPr id="4102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59590"/>
            <a:ext cx="571500" cy="571500"/>
          </a:xfrm>
          <a:prstGeom prst="rect">
            <a:avLst/>
          </a:prstGeom>
          <a:noFill/>
        </p:spPr>
      </p:pic>
      <p:pic>
        <p:nvPicPr>
          <p:cNvPr id="4103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410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97152"/>
            <a:ext cx="571500" cy="571500"/>
          </a:xfrm>
          <a:prstGeom prst="rect">
            <a:avLst/>
          </a:prstGeom>
          <a:noFill/>
        </p:spPr>
      </p:pic>
      <p:pic>
        <p:nvPicPr>
          <p:cNvPr id="410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021288"/>
            <a:ext cx="571500" cy="571500"/>
          </a:xfrm>
          <a:prstGeom prst="rect">
            <a:avLst/>
          </a:prstGeom>
          <a:noFill/>
        </p:spPr>
      </p:pic>
      <p:pic>
        <p:nvPicPr>
          <p:cNvPr id="410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941168"/>
            <a:ext cx="571500" cy="571500"/>
          </a:xfrm>
          <a:prstGeom prst="rect">
            <a:avLst/>
          </a:prstGeom>
          <a:noFill/>
        </p:spPr>
      </p:pic>
      <p:pic>
        <p:nvPicPr>
          <p:cNvPr id="410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204864"/>
            <a:ext cx="571500" cy="571500"/>
          </a:xfrm>
          <a:prstGeom prst="rect">
            <a:avLst/>
          </a:prstGeom>
          <a:noFill/>
        </p:spPr>
      </p:pic>
      <p:pic>
        <p:nvPicPr>
          <p:cNvPr id="4108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073" y="1128658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" y="289223"/>
            <a:ext cx="3120013" cy="234001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2218"/>
            <a:ext cx="2496592" cy="33287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38" y="188640"/>
            <a:ext cx="878497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Сделать украшения для ёлки!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2867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99692"/>
            <a:ext cx="571500" cy="571500"/>
          </a:xfrm>
          <a:prstGeom prst="rect">
            <a:avLst/>
          </a:prstGeom>
          <a:noFill/>
        </p:spPr>
      </p:pic>
      <p:pic>
        <p:nvPicPr>
          <p:cNvPr id="2868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571500" cy="571500"/>
          </a:xfrm>
          <a:prstGeom prst="rect">
            <a:avLst/>
          </a:prstGeom>
          <a:noFill/>
        </p:spPr>
      </p:pic>
      <p:pic>
        <p:nvPicPr>
          <p:cNvPr id="2868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2868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068960"/>
            <a:ext cx="571500" cy="571500"/>
          </a:xfrm>
          <a:prstGeom prst="rect">
            <a:avLst/>
          </a:prstGeom>
          <a:noFill/>
        </p:spPr>
      </p:pic>
      <p:pic>
        <p:nvPicPr>
          <p:cNvPr id="2868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85750"/>
            <a:ext cx="571500" cy="571500"/>
          </a:xfrm>
          <a:prstGeom prst="rect">
            <a:avLst/>
          </a:prstGeom>
          <a:noFill/>
        </p:spPr>
      </p:pic>
      <p:pic>
        <p:nvPicPr>
          <p:cNvPr id="2868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1191" y="2629233"/>
            <a:ext cx="571500" cy="571500"/>
          </a:xfrm>
          <a:prstGeom prst="rect">
            <a:avLst/>
          </a:prstGeom>
          <a:noFill/>
        </p:spPr>
      </p:pic>
      <p:pic>
        <p:nvPicPr>
          <p:cNvPr id="28685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9556" y="3215258"/>
            <a:ext cx="571500" cy="571500"/>
          </a:xfrm>
          <a:prstGeom prst="rect">
            <a:avLst/>
          </a:prstGeom>
          <a:noFill/>
        </p:spPr>
      </p:pic>
      <p:pic>
        <p:nvPicPr>
          <p:cNvPr id="28686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20688"/>
            <a:ext cx="571500" cy="571500"/>
          </a:xfrm>
          <a:prstGeom prst="rect">
            <a:avLst/>
          </a:prstGeom>
          <a:noFill/>
        </p:spPr>
      </p:pic>
      <p:pic>
        <p:nvPicPr>
          <p:cNvPr id="28687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6093296"/>
            <a:ext cx="571500" cy="571500"/>
          </a:xfrm>
          <a:prstGeom prst="rect">
            <a:avLst/>
          </a:prstGeom>
          <a:noFill/>
        </p:spPr>
      </p:pic>
      <p:pic>
        <p:nvPicPr>
          <p:cNvPr id="28688" name="Picture 1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6303" y="1556792"/>
            <a:ext cx="914400" cy="914400"/>
          </a:xfrm>
          <a:prstGeom prst="rect">
            <a:avLst/>
          </a:prstGeom>
          <a:noFill/>
        </p:spPr>
      </p:pic>
      <p:pic>
        <p:nvPicPr>
          <p:cNvPr id="28689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159" y="982594"/>
            <a:ext cx="914400" cy="914400"/>
          </a:xfrm>
          <a:prstGeom prst="rect">
            <a:avLst/>
          </a:prstGeom>
          <a:noFill/>
        </p:spPr>
      </p:pic>
      <p:pic>
        <p:nvPicPr>
          <p:cNvPr id="28690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501008"/>
            <a:ext cx="914400" cy="914400"/>
          </a:xfrm>
          <a:prstGeom prst="rect">
            <a:avLst/>
          </a:prstGeom>
          <a:noFill/>
        </p:spPr>
      </p:pic>
      <p:pic>
        <p:nvPicPr>
          <p:cNvPr id="28691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221088"/>
            <a:ext cx="914400" cy="9144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5258"/>
            <a:ext cx="2075597" cy="2767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29304"/>
            <a:ext cx="3665902" cy="2749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55" y="1010358"/>
            <a:ext cx="2787773" cy="20908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66" y="4077071"/>
            <a:ext cx="2429866" cy="1822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2656"/>
            <a:ext cx="3347864" cy="2510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4672"/>
            <a:ext cx="2538282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83" y="3429000"/>
            <a:ext cx="3995936" cy="299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37652"/>
            <a:ext cx="2232248" cy="2976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956" y="4139519"/>
            <a:ext cx="2187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Написать письмо Деду Морозу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3709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16632"/>
            <a:ext cx="2896007" cy="3861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77975"/>
            <a:ext cx="2112920" cy="2817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6275"/>
            <a:ext cx="3096344" cy="4128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2" y="3474099"/>
            <a:ext cx="2335526" cy="3114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15324"/>
            <a:ext cx="1990227" cy="2653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1800" y="4725144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Узнать о традициях празднования нового года в других странах. </a:t>
            </a:r>
          </a:p>
        </p:txBody>
      </p:sp>
    </p:spTree>
    <p:extLst>
      <p:ext uri="{BB962C8B-B14F-4D97-AF65-F5344CB8AC3E}">
        <p14:creationId xmlns:p14="http://schemas.microsoft.com/office/powerpoint/2010/main" val="945883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540" y="712817"/>
            <a:ext cx="4536504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 smtClean="0">
                <a:latin typeface="Monotype Corsiva" pitchFamily="66" charset="0"/>
              </a:rPr>
              <a:t>Нарисовать ёлочку! </a:t>
            </a:r>
            <a:endParaRPr lang="ru-RU" sz="4000" b="0" dirty="0"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15091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970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068" y="1196752"/>
            <a:ext cx="571500" cy="571500"/>
          </a:xfrm>
          <a:prstGeom prst="rect">
            <a:avLst/>
          </a:prstGeom>
          <a:noFill/>
        </p:spPr>
      </p:pic>
      <p:pic>
        <p:nvPicPr>
          <p:cNvPr id="2970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2970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985392"/>
            <a:ext cx="571500" cy="571500"/>
          </a:xfrm>
          <a:prstGeom prst="rect">
            <a:avLst/>
          </a:prstGeom>
          <a:noFill/>
        </p:spPr>
      </p:pic>
      <p:pic>
        <p:nvPicPr>
          <p:cNvPr id="2970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1916832"/>
            <a:ext cx="571500" cy="571500"/>
          </a:xfrm>
          <a:prstGeom prst="rect">
            <a:avLst/>
          </a:prstGeom>
          <a:noFill/>
        </p:spPr>
      </p:pic>
      <p:pic>
        <p:nvPicPr>
          <p:cNvPr id="29708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509120"/>
            <a:ext cx="571500" cy="571500"/>
          </a:xfrm>
          <a:prstGeom prst="rect">
            <a:avLst/>
          </a:prstGeom>
          <a:noFill/>
        </p:spPr>
      </p:pic>
      <p:pic>
        <p:nvPicPr>
          <p:cNvPr id="29709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71500" cy="571500"/>
          </a:xfrm>
          <a:prstGeom prst="rect">
            <a:avLst/>
          </a:prstGeom>
          <a:noFill/>
        </p:spPr>
      </p:pic>
      <p:pic>
        <p:nvPicPr>
          <p:cNvPr id="29710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2856301"/>
            <a:ext cx="571500" cy="571500"/>
          </a:xfrm>
          <a:prstGeom prst="rect">
            <a:avLst/>
          </a:prstGeom>
          <a:noFill/>
        </p:spPr>
      </p:pic>
      <p:pic>
        <p:nvPicPr>
          <p:cNvPr id="29711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439" y="1052736"/>
            <a:ext cx="571500" cy="571500"/>
          </a:xfrm>
          <a:prstGeom prst="rect">
            <a:avLst/>
          </a:prstGeom>
          <a:noFill/>
        </p:spPr>
      </p:pic>
      <p:pic>
        <p:nvPicPr>
          <p:cNvPr id="29712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35305"/>
            <a:ext cx="571500" cy="571500"/>
          </a:xfrm>
          <a:prstGeom prst="rect">
            <a:avLst/>
          </a:prstGeom>
          <a:noFill/>
        </p:spPr>
      </p:pic>
      <p:pic>
        <p:nvPicPr>
          <p:cNvPr id="29713" name="Picture 1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6759" y="3928392"/>
            <a:ext cx="571500" cy="571500"/>
          </a:xfrm>
          <a:prstGeom prst="rect">
            <a:avLst/>
          </a:prstGeom>
          <a:noFill/>
        </p:spPr>
      </p:pic>
      <p:pic>
        <p:nvPicPr>
          <p:cNvPr id="29714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581128"/>
            <a:ext cx="914400" cy="914400"/>
          </a:xfrm>
          <a:prstGeom prst="rect">
            <a:avLst/>
          </a:prstGeom>
          <a:noFill/>
        </p:spPr>
      </p:pic>
      <p:pic>
        <p:nvPicPr>
          <p:cNvPr id="29715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3039" y="912351"/>
            <a:ext cx="914400" cy="914400"/>
          </a:xfrm>
          <a:prstGeom prst="rect">
            <a:avLst/>
          </a:prstGeom>
          <a:noFill/>
        </p:spPr>
      </p:pic>
      <p:pic>
        <p:nvPicPr>
          <p:cNvPr id="29716" name="Picture 20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8000" y="1891497"/>
            <a:ext cx="914400" cy="914400"/>
          </a:xfrm>
          <a:prstGeom prst="rect">
            <a:avLst/>
          </a:prstGeom>
          <a:noFill/>
        </p:spPr>
      </p:pic>
      <p:pic>
        <p:nvPicPr>
          <p:cNvPr id="29717" name="Picture 21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340" y="881286"/>
            <a:ext cx="914400" cy="9144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8" y="881286"/>
            <a:ext cx="2193150" cy="292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74" y="571499"/>
            <a:ext cx="2142226" cy="2856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40" y="2202582"/>
            <a:ext cx="2371055" cy="316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52" y="3815414"/>
            <a:ext cx="2104423" cy="28058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0" y="4033517"/>
            <a:ext cx="1524844" cy="236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3" y="272058"/>
            <a:ext cx="3007221" cy="4009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55" y="213742"/>
            <a:ext cx="2679762" cy="3573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052" y="476672"/>
            <a:ext cx="7128792" cy="79695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dirty="0" smtClean="0">
                <a:latin typeface="Monotype Corsiva" pitchFamily="66" charset="0"/>
              </a:rPr>
              <a:t/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Сделать новогоднюю аппликацию</a:t>
            </a:r>
            <a:r>
              <a:rPr lang="ru-RU" sz="3200" dirty="0">
                <a:latin typeface="Monotype Corsiva" pitchFamily="66" charset="0"/>
              </a:rPr>
              <a:t>!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7" name="Picture 3" descr="D:\Таня. Работа\для проекта\bf5e1e43c2a0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5068" y="4287533"/>
            <a:ext cx="1552736" cy="2409309"/>
          </a:xfrm>
          <a:prstGeom prst="rect">
            <a:avLst/>
          </a:prstGeom>
          <a:noFill/>
        </p:spPr>
      </p:pic>
      <p:pic>
        <p:nvPicPr>
          <p:cNvPr id="307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064446"/>
            <a:ext cx="571500" cy="571500"/>
          </a:xfrm>
          <a:prstGeom prst="rect">
            <a:avLst/>
          </a:prstGeom>
          <a:noFill/>
        </p:spPr>
      </p:pic>
      <p:pic>
        <p:nvPicPr>
          <p:cNvPr id="307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7733" y="351762"/>
            <a:ext cx="571500" cy="571500"/>
          </a:xfrm>
          <a:prstGeom prst="rect">
            <a:avLst/>
          </a:prstGeom>
          <a:noFill/>
        </p:spPr>
      </p:pic>
      <p:pic>
        <p:nvPicPr>
          <p:cNvPr id="307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046" y="476672"/>
            <a:ext cx="571500" cy="571500"/>
          </a:xfrm>
          <a:prstGeom prst="rect">
            <a:avLst/>
          </a:prstGeom>
          <a:noFill/>
        </p:spPr>
      </p:pic>
      <p:pic>
        <p:nvPicPr>
          <p:cNvPr id="30729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984" y="272058"/>
            <a:ext cx="571500" cy="571500"/>
          </a:xfrm>
          <a:prstGeom prst="rect">
            <a:avLst/>
          </a:prstGeom>
          <a:noFill/>
        </p:spPr>
      </p:pic>
      <p:pic>
        <p:nvPicPr>
          <p:cNvPr id="30730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877272"/>
            <a:ext cx="571500" cy="571500"/>
          </a:xfrm>
          <a:prstGeom prst="rect">
            <a:avLst/>
          </a:prstGeom>
          <a:noFill/>
        </p:spPr>
      </p:pic>
      <p:pic>
        <p:nvPicPr>
          <p:cNvPr id="30731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476672"/>
            <a:ext cx="571500" cy="571500"/>
          </a:xfrm>
          <a:prstGeom prst="rect">
            <a:avLst/>
          </a:prstGeom>
          <a:noFill/>
        </p:spPr>
      </p:pic>
      <p:pic>
        <p:nvPicPr>
          <p:cNvPr id="30732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30733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5805264"/>
            <a:ext cx="571500" cy="571500"/>
          </a:xfrm>
          <a:prstGeom prst="rect">
            <a:avLst/>
          </a:prstGeom>
          <a:noFill/>
        </p:spPr>
      </p:pic>
      <p:pic>
        <p:nvPicPr>
          <p:cNvPr id="30734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571500" cy="571500"/>
          </a:xfrm>
          <a:prstGeom prst="rect">
            <a:avLst/>
          </a:prstGeom>
          <a:noFill/>
        </p:spPr>
      </p:pic>
      <p:pic>
        <p:nvPicPr>
          <p:cNvPr id="30735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5085184"/>
            <a:ext cx="571500" cy="571500"/>
          </a:xfrm>
          <a:prstGeom prst="rect">
            <a:avLst/>
          </a:prstGeom>
          <a:noFill/>
        </p:spPr>
      </p:pic>
      <p:pic>
        <p:nvPicPr>
          <p:cNvPr id="30736" name="Picture 1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484" y="3653801"/>
            <a:ext cx="571500" cy="571500"/>
          </a:xfrm>
          <a:prstGeom prst="rect">
            <a:avLst/>
          </a:prstGeom>
          <a:noFill/>
        </p:spPr>
      </p:pic>
      <p:pic>
        <p:nvPicPr>
          <p:cNvPr id="30737" name="Picture 1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912" y="-7962"/>
            <a:ext cx="914400" cy="914400"/>
          </a:xfrm>
          <a:prstGeom prst="rect">
            <a:avLst/>
          </a:prstGeom>
          <a:noFill/>
        </p:spPr>
      </p:pic>
      <p:pic>
        <p:nvPicPr>
          <p:cNvPr id="30738" name="Picture 1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0676" y="351762"/>
            <a:ext cx="914400" cy="914400"/>
          </a:xfrm>
          <a:prstGeom prst="rect">
            <a:avLst/>
          </a:prstGeom>
          <a:noFill/>
        </p:spPr>
      </p:pic>
      <p:pic>
        <p:nvPicPr>
          <p:cNvPr id="30739" name="Picture 1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1004" y="4627984"/>
            <a:ext cx="914400" cy="9144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845199"/>
            <a:ext cx="2259600" cy="3012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5" y="1412776"/>
            <a:ext cx="25717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07" y="355684"/>
            <a:ext cx="2442888" cy="32571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88132"/>
            <a:ext cx="4896544" cy="1296144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latin typeface="Monotype Corsiva" pitchFamily="66" charset="0"/>
              </a:rPr>
              <a:t>Раскрашивать новогодние раскраски!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277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78" y="2708920"/>
            <a:ext cx="571500" cy="571500"/>
          </a:xfrm>
          <a:prstGeom prst="rect">
            <a:avLst/>
          </a:prstGeom>
          <a:noFill/>
        </p:spPr>
      </p:pic>
      <p:pic>
        <p:nvPicPr>
          <p:cNvPr id="3277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979" y="3045724"/>
            <a:ext cx="571500" cy="571500"/>
          </a:xfrm>
          <a:prstGeom prst="rect">
            <a:avLst/>
          </a:prstGeom>
          <a:noFill/>
        </p:spPr>
      </p:pic>
      <p:pic>
        <p:nvPicPr>
          <p:cNvPr id="3277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2126" y="404664"/>
            <a:ext cx="571500" cy="571500"/>
          </a:xfrm>
          <a:prstGeom prst="rect">
            <a:avLst/>
          </a:prstGeom>
          <a:noFill/>
        </p:spPr>
      </p:pic>
      <p:pic>
        <p:nvPicPr>
          <p:cNvPr id="3277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807546"/>
            <a:ext cx="571500" cy="571500"/>
          </a:xfrm>
          <a:prstGeom prst="rect">
            <a:avLst/>
          </a:prstGeom>
          <a:noFill/>
        </p:spPr>
      </p:pic>
      <p:pic>
        <p:nvPicPr>
          <p:cNvPr id="3277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733256"/>
            <a:ext cx="571500" cy="571500"/>
          </a:xfrm>
          <a:prstGeom prst="rect">
            <a:avLst/>
          </a:prstGeom>
          <a:noFill/>
        </p:spPr>
      </p:pic>
      <p:pic>
        <p:nvPicPr>
          <p:cNvPr id="3277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571500" cy="571500"/>
          </a:xfrm>
          <a:prstGeom prst="rect">
            <a:avLst/>
          </a:prstGeom>
          <a:noFill/>
        </p:spPr>
      </p:pic>
      <p:pic>
        <p:nvPicPr>
          <p:cNvPr id="3278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412776"/>
            <a:ext cx="571500" cy="571500"/>
          </a:xfrm>
          <a:prstGeom prst="rect">
            <a:avLst/>
          </a:prstGeom>
          <a:noFill/>
        </p:spPr>
      </p:pic>
      <p:pic>
        <p:nvPicPr>
          <p:cNvPr id="32781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32782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093296"/>
            <a:ext cx="571500" cy="571500"/>
          </a:xfrm>
          <a:prstGeom prst="rect">
            <a:avLst/>
          </a:prstGeom>
          <a:noFill/>
        </p:spPr>
      </p:pic>
      <p:pic>
        <p:nvPicPr>
          <p:cNvPr id="32783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5949280"/>
            <a:ext cx="571500" cy="5715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8229"/>
            <a:ext cx="1779662" cy="2372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9" y="3518448"/>
            <a:ext cx="1635646" cy="2180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69" y="1803948"/>
            <a:ext cx="2571750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0" y="3679987"/>
            <a:ext cx="224771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5724128" cy="4293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2" y="836712"/>
            <a:ext cx="3003798" cy="4005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1052735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Посмотреть детский, новогодний мультфильм!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98718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80" y="2780928"/>
            <a:ext cx="2895786" cy="3861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1000"/>
            <a:ext cx="3111810" cy="4149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5" y="202498"/>
            <a:ext cx="2733768" cy="364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196752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Сделать новогоднюю маску!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312462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581" y="61597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Новый год в детском саду.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5122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484" y="937119"/>
            <a:ext cx="571500" cy="571500"/>
          </a:xfrm>
          <a:prstGeom prst="rect">
            <a:avLst/>
          </a:prstGeom>
          <a:noFill/>
        </p:spPr>
      </p:pic>
      <p:pic>
        <p:nvPicPr>
          <p:cNvPr id="5123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209"/>
            <a:ext cx="571500" cy="571500"/>
          </a:xfrm>
          <a:prstGeom prst="rect">
            <a:avLst/>
          </a:prstGeom>
          <a:noFill/>
        </p:spPr>
      </p:pic>
      <p:pic>
        <p:nvPicPr>
          <p:cNvPr id="5124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65619"/>
            <a:ext cx="571500" cy="571500"/>
          </a:xfrm>
          <a:prstGeom prst="rect">
            <a:avLst/>
          </a:prstGeom>
          <a:noFill/>
        </p:spPr>
      </p:pic>
      <p:pic>
        <p:nvPicPr>
          <p:cNvPr id="5125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-45607"/>
            <a:ext cx="571500" cy="571500"/>
          </a:xfrm>
          <a:prstGeom prst="rect">
            <a:avLst/>
          </a:prstGeom>
          <a:noFill/>
        </p:spPr>
      </p:pic>
      <p:pic>
        <p:nvPicPr>
          <p:cNvPr id="5126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571500" cy="571500"/>
          </a:xfrm>
          <a:prstGeom prst="rect">
            <a:avLst/>
          </a:prstGeom>
          <a:noFill/>
        </p:spPr>
      </p:pic>
      <p:pic>
        <p:nvPicPr>
          <p:cNvPr id="5127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97152"/>
            <a:ext cx="571500" cy="571500"/>
          </a:xfrm>
          <a:prstGeom prst="rect">
            <a:avLst/>
          </a:prstGeom>
          <a:noFill/>
        </p:spPr>
      </p:pic>
      <p:pic>
        <p:nvPicPr>
          <p:cNvPr id="5128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060848"/>
            <a:ext cx="571500" cy="5715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4" y="938773"/>
            <a:ext cx="3389894" cy="22696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1"/>
            <a:ext cx="3607460" cy="2415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66444"/>
            <a:ext cx="2732057" cy="3642742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84" y="848149"/>
            <a:ext cx="3326776" cy="222738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84" y="3166444"/>
            <a:ext cx="2283718" cy="3044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990" y="-264281"/>
            <a:ext cx="8229600" cy="157504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Информация для родителей</a:t>
            </a:r>
            <a:r>
              <a:rPr lang="en-US" sz="3600" dirty="0" smtClean="0">
                <a:latin typeface="Monotype Corsiva" pitchFamily="66" charset="0"/>
              </a:rPr>
              <a:t>:</a:t>
            </a:r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объявление, консультации. 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1750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5468" y="4077072"/>
            <a:ext cx="571500" cy="571500"/>
          </a:xfrm>
          <a:prstGeom prst="rect">
            <a:avLst/>
          </a:prstGeom>
          <a:noFill/>
        </p:spPr>
      </p:pic>
      <p:pic>
        <p:nvPicPr>
          <p:cNvPr id="31751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45224"/>
            <a:ext cx="571500" cy="571500"/>
          </a:xfrm>
          <a:prstGeom prst="rect">
            <a:avLst/>
          </a:prstGeom>
          <a:noFill/>
        </p:spPr>
      </p:pic>
      <p:pic>
        <p:nvPicPr>
          <p:cNvPr id="31752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564904"/>
            <a:ext cx="571500" cy="571500"/>
          </a:xfrm>
          <a:prstGeom prst="rect">
            <a:avLst/>
          </a:prstGeom>
          <a:noFill/>
        </p:spPr>
      </p:pic>
      <p:pic>
        <p:nvPicPr>
          <p:cNvPr id="31753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31754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574" y="880653"/>
            <a:ext cx="571500" cy="571500"/>
          </a:xfrm>
          <a:prstGeom prst="rect">
            <a:avLst/>
          </a:prstGeom>
          <a:noFill/>
        </p:spPr>
      </p:pic>
      <p:pic>
        <p:nvPicPr>
          <p:cNvPr id="31755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316" y="5586958"/>
            <a:ext cx="571500" cy="571500"/>
          </a:xfrm>
          <a:prstGeom prst="rect">
            <a:avLst/>
          </a:prstGeom>
          <a:noFill/>
        </p:spPr>
      </p:pic>
      <p:pic>
        <p:nvPicPr>
          <p:cNvPr id="31756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0006" y="1246673"/>
            <a:ext cx="571500" cy="571500"/>
          </a:xfrm>
          <a:prstGeom prst="rect">
            <a:avLst/>
          </a:prstGeom>
          <a:noFill/>
        </p:spPr>
      </p:pic>
      <p:pic>
        <p:nvPicPr>
          <p:cNvPr id="31757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571500" cy="571500"/>
          </a:xfrm>
          <a:prstGeom prst="rect">
            <a:avLst/>
          </a:prstGeom>
          <a:noFill/>
        </p:spPr>
      </p:pic>
      <p:pic>
        <p:nvPicPr>
          <p:cNvPr id="31758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861048"/>
            <a:ext cx="571500" cy="571500"/>
          </a:xfrm>
          <a:prstGeom prst="rect">
            <a:avLst/>
          </a:prstGeom>
          <a:noFill/>
        </p:spPr>
      </p:pic>
      <p:pic>
        <p:nvPicPr>
          <p:cNvPr id="31759" name="Picture 1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060848"/>
            <a:ext cx="914400" cy="914400"/>
          </a:xfrm>
          <a:prstGeom prst="rect">
            <a:avLst/>
          </a:prstGeom>
          <a:noFill/>
        </p:spPr>
      </p:pic>
      <p:pic>
        <p:nvPicPr>
          <p:cNvPr id="31760" name="Picture 1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816" y="5217407"/>
            <a:ext cx="914400" cy="914400"/>
          </a:xfrm>
          <a:prstGeom prst="rect">
            <a:avLst/>
          </a:prstGeom>
          <a:noFill/>
        </p:spPr>
      </p:pic>
      <p:pic>
        <p:nvPicPr>
          <p:cNvPr id="6146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388" y="4896644"/>
            <a:ext cx="571500" cy="571500"/>
          </a:xfrm>
          <a:prstGeom prst="rect">
            <a:avLst/>
          </a:prstGeom>
          <a:noFill/>
        </p:spPr>
      </p:pic>
      <p:pic>
        <p:nvPicPr>
          <p:cNvPr id="6147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021288"/>
            <a:ext cx="571500" cy="571500"/>
          </a:xfrm>
          <a:prstGeom prst="rect">
            <a:avLst/>
          </a:prstGeom>
          <a:noFill/>
        </p:spPr>
      </p:pic>
      <p:pic>
        <p:nvPicPr>
          <p:cNvPr id="6148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021288"/>
            <a:ext cx="571500" cy="5715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28" y="909751"/>
            <a:ext cx="1977027" cy="2796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7673"/>
            <a:ext cx="1990563" cy="2875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43" y="3737588"/>
            <a:ext cx="2086545" cy="2959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7" y="3254751"/>
            <a:ext cx="2393167" cy="3190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75" y="1818173"/>
            <a:ext cx="2549425" cy="3399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996952"/>
            <a:ext cx="7916316" cy="854968"/>
          </a:xfrm>
        </p:spPr>
        <p:txBody>
          <a:bodyPr>
            <a:noAutofit/>
          </a:bodyPr>
          <a:lstStyle/>
          <a:p>
            <a:pPr algn="l"/>
            <a:r>
              <a:rPr lang="ru-RU" sz="2400" i="1" u="sng" dirty="0" smtClean="0">
                <a:latin typeface="Monotype Corsiva" pitchFamily="66" charset="0"/>
              </a:rPr>
              <a:t/>
            </a:r>
            <a:br>
              <a:rPr lang="ru-RU" sz="2400" i="1" u="sng" dirty="0" smtClean="0">
                <a:latin typeface="Monotype Corsiva" pitchFamily="66" charset="0"/>
              </a:rPr>
            </a:br>
            <a:r>
              <a:rPr lang="ru-RU" sz="2400" i="1" u="sng" dirty="0">
                <a:latin typeface="Monotype Corsiva" pitchFamily="66" charset="0"/>
              </a:rPr>
              <a:t/>
            </a:r>
            <a:br>
              <a:rPr lang="ru-RU" sz="2400" i="1" u="sng" dirty="0">
                <a:latin typeface="Monotype Corsiva" pitchFamily="66" charset="0"/>
              </a:rPr>
            </a:br>
            <a:r>
              <a:rPr lang="ru-RU" sz="2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Цель проекта: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i="1" dirty="0"/>
              <a:t>Расширять представления о любимом зимнем празднике – Новом годе.</a:t>
            </a: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b="1" i="1" u="sng" dirty="0" smtClean="0">
                <a:latin typeface="Monotype Corsiva" pitchFamily="66" charset="0"/>
              </a:rPr>
              <a:t>Задачи проекта: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1800" dirty="0"/>
              <a:t>1. Расширить знания детей о праздновании Нового года в России.</a:t>
            </a:r>
            <a:br>
              <a:rPr lang="ru-RU" sz="1800" dirty="0"/>
            </a:br>
            <a:r>
              <a:rPr lang="ru-RU" sz="1800" dirty="0"/>
              <a:t>2. Познакомить детей с обычаями и традициями встречи Нового года </a:t>
            </a:r>
            <a:br>
              <a:rPr lang="ru-RU" sz="1800" dirty="0"/>
            </a:br>
            <a:r>
              <a:rPr lang="ru-RU" sz="1800" dirty="0"/>
              <a:t>3. Дать сведения о том, где живет Дед Мороз.</a:t>
            </a:r>
            <a:br>
              <a:rPr lang="ru-RU" sz="1800" dirty="0"/>
            </a:br>
            <a:r>
              <a:rPr lang="ru-RU" sz="1800" dirty="0"/>
              <a:t>4.Познакомить с разновидностью и этапами изготовления новогодних </a:t>
            </a:r>
            <a:r>
              <a:rPr lang="ru-RU" sz="1800" dirty="0" smtClean="0"/>
              <a:t>игрушек.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5. Развивать творческие способности детей при подготовке к празднику через изготовление поделок, разучивание танцев, стихов, чтение сказок, рассказов, рассматривание картин и иллюстраций.</a:t>
            </a:r>
            <a:br>
              <a:rPr lang="ru-RU" sz="1800" dirty="0"/>
            </a:br>
            <a:r>
              <a:rPr lang="ru-RU" sz="1800" dirty="0"/>
              <a:t>5. Привлекать родителей к совместной деятельности со своими детьми.</a:t>
            </a:r>
            <a:br>
              <a:rPr lang="ru-RU" sz="1800" dirty="0"/>
            </a:br>
            <a:r>
              <a:rPr lang="ru-RU" sz="1800" dirty="0"/>
              <a:t>6. Вызвать желание готовить подарки, сюрпризы друзьям, родным к предстоящему празднику.</a:t>
            </a:r>
            <a:br>
              <a:rPr lang="ru-RU" sz="1800" dirty="0"/>
            </a:br>
            <a:r>
              <a:rPr lang="ru-RU" sz="1800" dirty="0"/>
              <a:t>7.Вызвать желание участвовать в подготовке к празднику (украшение группы, изготовление пособий, поделок, фотогазеты про Новый год) .</a:t>
            </a:r>
            <a:br>
              <a:rPr lang="ru-RU" sz="1800" dirty="0"/>
            </a:br>
            <a:r>
              <a:rPr lang="ru-RU" sz="1800" dirty="0"/>
              <a:t>8. Создать позитивный настрой в преддверии новогоднего праздника.</a:t>
            </a:r>
            <a:br>
              <a:rPr lang="ru-RU" sz="1800" dirty="0"/>
            </a:br>
            <a:r>
              <a:rPr lang="ru-RU" sz="1800" dirty="0"/>
              <a:t>9.Создать условия для детского творчества использование разнообразных видов детской деятельности в рамках реализации проекта. </a:t>
            </a:r>
            <a:br>
              <a:rPr lang="ru-RU" sz="1800" dirty="0"/>
            </a:br>
            <a:r>
              <a:rPr lang="ru-RU" sz="1800" dirty="0"/>
              <a:t>10.Вовлечь родителей в подготовку праздника.</a:t>
            </a:r>
            <a:br>
              <a:rPr lang="ru-RU" sz="1800" dirty="0"/>
            </a:b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2049" name="Picture 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5702" y="1006346"/>
            <a:ext cx="571500" cy="571500"/>
          </a:xfrm>
          <a:prstGeom prst="rect">
            <a:avLst/>
          </a:prstGeom>
          <a:noFill/>
        </p:spPr>
      </p:pic>
      <p:pic>
        <p:nvPicPr>
          <p:cNvPr id="2050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916832"/>
            <a:ext cx="571500" cy="571500"/>
          </a:xfrm>
          <a:prstGeom prst="rect">
            <a:avLst/>
          </a:prstGeom>
          <a:noFill/>
        </p:spPr>
      </p:pic>
      <p:pic>
        <p:nvPicPr>
          <p:cNvPr id="2051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0962" y="1292096"/>
            <a:ext cx="571500" cy="571500"/>
          </a:xfrm>
          <a:prstGeom prst="rect">
            <a:avLst/>
          </a:prstGeom>
          <a:noFill/>
        </p:spPr>
      </p:pic>
      <p:pic>
        <p:nvPicPr>
          <p:cNvPr id="2052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986508"/>
            <a:ext cx="571500" cy="571500"/>
          </a:xfrm>
          <a:prstGeom prst="rect">
            <a:avLst/>
          </a:prstGeom>
          <a:noFill/>
        </p:spPr>
      </p:pic>
      <p:pic>
        <p:nvPicPr>
          <p:cNvPr id="2053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748" y="1006346"/>
            <a:ext cx="571500" cy="571500"/>
          </a:xfrm>
          <a:prstGeom prst="rect">
            <a:avLst/>
          </a:prstGeom>
          <a:noFill/>
        </p:spPr>
      </p:pic>
      <p:pic>
        <p:nvPicPr>
          <p:cNvPr id="205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263097"/>
            <a:ext cx="571500" cy="571500"/>
          </a:xfrm>
          <a:prstGeom prst="rect">
            <a:avLst/>
          </a:prstGeom>
          <a:noFill/>
        </p:spPr>
      </p:pic>
      <p:pic>
        <p:nvPicPr>
          <p:cNvPr id="205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937" y="2202582"/>
            <a:ext cx="571500" cy="571500"/>
          </a:xfrm>
          <a:prstGeom prst="rect">
            <a:avLst/>
          </a:prstGeom>
          <a:noFill/>
        </p:spPr>
      </p:pic>
      <p:pic>
        <p:nvPicPr>
          <p:cNvPr id="205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571500" cy="571500"/>
          </a:xfrm>
          <a:prstGeom prst="rect">
            <a:avLst/>
          </a:prstGeom>
          <a:noFill/>
        </p:spPr>
      </p:pic>
      <p:pic>
        <p:nvPicPr>
          <p:cNvPr id="205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784" y="959541"/>
            <a:ext cx="571500" cy="571500"/>
          </a:xfrm>
          <a:prstGeom prst="rect">
            <a:avLst/>
          </a:prstGeom>
          <a:noFill/>
        </p:spPr>
      </p:pic>
      <p:pic>
        <p:nvPicPr>
          <p:cNvPr id="205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594928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66" y="251662"/>
            <a:ext cx="2364035" cy="3152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617" y="268843"/>
            <a:ext cx="5184576" cy="15701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Выставка поделок  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en-US" sz="3200" dirty="0" smtClean="0">
                <a:latin typeface="Monotype Corsiva" pitchFamily="66" charset="0"/>
              </a:rPr>
              <a:t>“</a:t>
            </a:r>
            <a:r>
              <a:rPr lang="ru-RU" sz="3200" dirty="0" smtClean="0">
                <a:latin typeface="Monotype Corsiva" pitchFamily="66" charset="0"/>
              </a:rPr>
              <a:t>Мастерская Деда Мороза</a:t>
            </a:r>
            <a:r>
              <a:rPr lang="en-US" sz="3200" dirty="0" smtClean="0">
                <a:latin typeface="Monotype Corsiva" pitchFamily="66" charset="0"/>
              </a:rPr>
              <a:t>”</a:t>
            </a:r>
            <a:r>
              <a:rPr lang="ru-RU" sz="3200" dirty="0" smtClean="0">
                <a:latin typeface="Monotype Corsiva" pitchFamily="66" charset="0"/>
              </a:rPr>
              <a:t>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3804" name="Picture 12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7198" y="833131"/>
            <a:ext cx="914400" cy="914400"/>
          </a:xfrm>
          <a:prstGeom prst="rect">
            <a:avLst/>
          </a:prstGeom>
          <a:noFill/>
        </p:spPr>
      </p:pic>
      <p:pic>
        <p:nvPicPr>
          <p:cNvPr id="33805" name="Picture 13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654" y="2986874"/>
            <a:ext cx="914400" cy="914400"/>
          </a:xfrm>
          <a:prstGeom prst="rect">
            <a:avLst/>
          </a:prstGeom>
          <a:noFill/>
        </p:spPr>
      </p:pic>
      <p:pic>
        <p:nvPicPr>
          <p:cNvPr id="7170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009" y="188640"/>
            <a:ext cx="571500" cy="571500"/>
          </a:xfrm>
          <a:prstGeom prst="rect">
            <a:avLst/>
          </a:prstGeom>
          <a:noFill/>
        </p:spPr>
      </p:pic>
      <p:pic>
        <p:nvPicPr>
          <p:cNvPr id="7171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48680"/>
            <a:ext cx="571500" cy="571500"/>
          </a:xfrm>
          <a:prstGeom prst="rect">
            <a:avLst/>
          </a:prstGeom>
          <a:noFill/>
        </p:spPr>
      </p:pic>
      <p:pic>
        <p:nvPicPr>
          <p:cNvPr id="7172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42917"/>
            <a:ext cx="571500" cy="571500"/>
          </a:xfrm>
          <a:prstGeom prst="rect">
            <a:avLst/>
          </a:prstGeom>
          <a:noFill/>
        </p:spPr>
      </p:pic>
      <p:pic>
        <p:nvPicPr>
          <p:cNvPr id="7173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3934" y="3933056"/>
            <a:ext cx="571500" cy="571500"/>
          </a:xfrm>
          <a:prstGeom prst="rect">
            <a:avLst/>
          </a:prstGeom>
          <a:noFill/>
        </p:spPr>
      </p:pic>
      <p:pic>
        <p:nvPicPr>
          <p:cNvPr id="7174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865" y="1480220"/>
            <a:ext cx="571500" cy="571500"/>
          </a:xfrm>
          <a:prstGeom prst="rect">
            <a:avLst/>
          </a:prstGeom>
          <a:noFill/>
        </p:spPr>
      </p:pic>
      <p:pic>
        <p:nvPicPr>
          <p:cNvPr id="7175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5848" y="2832209"/>
            <a:ext cx="571500" cy="571500"/>
          </a:xfrm>
          <a:prstGeom prst="rect">
            <a:avLst/>
          </a:prstGeom>
          <a:noFill/>
        </p:spPr>
      </p:pic>
      <p:pic>
        <p:nvPicPr>
          <p:cNvPr id="7176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9033" y="1404631"/>
            <a:ext cx="571500" cy="571500"/>
          </a:xfrm>
          <a:prstGeom prst="rect">
            <a:avLst/>
          </a:prstGeom>
          <a:noFill/>
        </p:spPr>
      </p:pic>
      <p:pic>
        <p:nvPicPr>
          <p:cNvPr id="7177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88640"/>
            <a:ext cx="571500" cy="571500"/>
          </a:xfrm>
          <a:prstGeom prst="rect">
            <a:avLst/>
          </a:prstGeom>
          <a:noFill/>
        </p:spPr>
      </p:pic>
      <p:pic>
        <p:nvPicPr>
          <p:cNvPr id="7178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8648" y="406946"/>
            <a:ext cx="571500" cy="571500"/>
          </a:xfrm>
          <a:prstGeom prst="rect">
            <a:avLst/>
          </a:prstGeom>
          <a:noFill/>
        </p:spPr>
      </p:pic>
      <p:pic>
        <p:nvPicPr>
          <p:cNvPr id="7179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308" y="631482"/>
            <a:ext cx="571500" cy="571500"/>
          </a:xfrm>
          <a:prstGeom prst="rect">
            <a:avLst/>
          </a:prstGeom>
          <a:noFill/>
        </p:spPr>
      </p:pic>
      <p:pic>
        <p:nvPicPr>
          <p:cNvPr id="7180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86500"/>
            <a:ext cx="571500" cy="5715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6" y="268843"/>
            <a:ext cx="2136837" cy="2849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0" y="3306638"/>
            <a:ext cx="2193708" cy="292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66" y="1492113"/>
            <a:ext cx="3806958" cy="2855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20" y="3502149"/>
            <a:ext cx="2463738" cy="32849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09" y="4407777"/>
            <a:ext cx="1784517" cy="237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25177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778262"/>
            <a:ext cx="60168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3200" b="1" i="1" dirty="0" smtClean="0">
                <a:latin typeface="+mj-lt"/>
              </a:rPr>
              <a:t>Результат:</a:t>
            </a:r>
          </a:p>
          <a:p>
            <a:pPr algn="ctr"/>
            <a:r>
              <a:rPr lang="ru-RU" sz="3200" i="1" dirty="0" smtClean="0">
                <a:latin typeface="+mj-lt"/>
              </a:rPr>
              <a:t> </a:t>
            </a:r>
            <a:endParaRPr lang="ru-RU" sz="3200" i="1" dirty="0">
              <a:latin typeface="+mj-lt"/>
            </a:endParaRPr>
          </a:p>
          <a:p>
            <a:r>
              <a:rPr lang="ru-RU" dirty="0"/>
              <a:t> </a:t>
            </a:r>
            <a:r>
              <a:rPr lang="ru-RU" sz="2000" i="1" dirty="0"/>
              <a:t>Дети с большим интересом участвовали во всех мероприятиях,. </a:t>
            </a:r>
          </a:p>
          <a:p>
            <a:endParaRPr lang="ru-RU" sz="2000" i="1" dirty="0"/>
          </a:p>
          <a:p>
            <a:r>
              <a:rPr lang="ru-RU" sz="2000" i="1" dirty="0"/>
              <a:t>Расширили свои знания о волшебном празднике Новом годе!</a:t>
            </a:r>
          </a:p>
          <a:p>
            <a:endParaRPr lang="ru-RU" sz="2000" i="1" dirty="0"/>
          </a:p>
          <a:p>
            <a:r>
              <a:rPr lang="ru-RU" sz="2000" i="1" dirty="0"/>
              <a:t>По окончании проекта они стали более уверенными, и с сожалением прощались с ёлочкой. </a:t>
            </a:r>
          </a:p>
        </p:txBody>
      </p:sp>
    </p:spTree>
    <p:extLst>
      <p:ext uri="{BB962C8B-B14F-4D97-AF65-F5344CB8AC3E}">
        <p14:creationId xmlns:p14="http://schemas.microsoft.com/office/powerpoint/2010/main" val="932629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01138">
            <a:off x="415727" y="1421885"/>
            <a:ext cx="8229600" cy="1873356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  <a:t>С Новым годом!</a:t>
            </a:r>
            <a:b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5400" dirty="0" smtClean="0">
                <a:solidFill>
                  <a:schemeClr val="bg1"/>
                </a:solidFill>
                <a:latin typeface="Monotype Corsiva" pitchFamily="66" charset="0"/>
              </a:rPr>
              <a:t>Спасибо за внимание!</a:t>
            </a:r>
            <a:endParaRPr lang="ru-RU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4820" name="Picture 4" descr="D:\Таня. Работа\для проекта\newy144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852936"/>
            <a:ext cx="2160240" cy="3024336"/>
          </a:xfrm>
          <a:prstGeom prst="rect">
            <a:avLst/>
          </a:prstGeom>
          <a:noFill/>
        </p:spPr>
      </p:pic>
      <p:pic>
        <p:nvPicPr>
          <p:cNvPr id="34823" name="Picture 7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790950" cy="1885950"/>
          </a:xfrm>
          <a:prstGeom prst="rect">
            <a:avLst/>
          </a:prstGeom>
          <a:noFill/>
        </p:spPr>
      </p:pic>
      <p:pic>
        <p:nvPicPr>
          <p:cNvPr id="34824" name="Picture 8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8640"/>
            <a:ext cx="3790950" cy="1885950"/>
          </a:xfrm>
          <a:prstGeom prst="rect">
            <a:avLst/>
          </a:prstGeom>
          <a:noFill/>
        </p:spPr>
      </p:pic>
      <p:pic>
        <p:nvPicPr>
          <p:cNvPr id="34825" name="Picture 9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050" y="1844824"/>
            <a:ext cx="3790950" cy="1885950"/>
          </a:xfrm>
          <a:prstGeom prst="rect">
            <a:avLst/>
          </a:prstGeom>
          <a:noFill/>
        </p:spPr>
      </p:pic>
      <p:pic>
        <p:nvPicPr>
          <p:cNvPr id="34826" name="Picture 10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3790950" cy="1885950"/>
          </a:xfrm>
          <a:prstGeom prst="rect">
            <a:avLst/>
          </a:prstGeom>
          <a:noFill/>
        </p:spPr>
      </p:pic>
      <p:pic>
        <p:nvPicPr>
          <p:cNvPr id="34827" name="Picture 11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3790950" cy="1885950"/>
          </a:xfrm>
          <a:prstGeom prst="rect">
            <a:avLst/>
          </a:prstGeom>
          <a:noFill/>
        </p:spPr>
      </p:pic>
      <p:pic>
        <p:nvPicPr>
          <p:cNvPr id="34828" name="Picture 12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61048"/>
            <a:ext cx="3790950" cy="1885950"/>
          </a:xfrm>
          <a:prstGeom prst="rect">
            <a:avLst/>
          </a:prstGeom>
          <a:noFill/>
        </p:spPr>
      </p:pic>
      <p:pic>
        <p:nvPicPr>
          <p:cNvPr id="34829" name="Picture 13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88840"/>
            <a:ext cx="3790950" cy="1885950"/>
          </a:xfrm>
          <a:prstGeom prst="rect">
            <a:avLst/>
          </a:prstGeom>
          <a:noFill/>
        </p:spPr>
      </p:pic>
      <p:pic>
        <p:nvPicPr>
          <p:cNvPr id="34830" name="Picture 14" descr="D:\Таня. Работа\для проекта\0_8f34c_4ad7ae49_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3790950" cy="1885950"/>
          </a:xfrm>
          <a:prstGeom prst="rect">
            <a:avLst/>
          </a:prstGeom>
          <a:noFill/>
        </p:spPr>
      </p:pic>
      <p:pic>
        <p:nvPicPr>
          <p:cNvPr id="8194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8195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708920"/>
            <a:ext cx="571500" cy="571500"/>
          </a:xfrm>
          <a:prstGeom prst="rect">
            <a:avLst/>
          </a:prstGeom>
          <a:noFill/>
        </p:spPr>
      </p:pic>
      <p:pic>
        <p:nvPicPr>
          <p:cNvPr id="8196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8197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3140968"/>
            <a:ext cx="571500" cy="571500"/>
          </a:xfrm>
          <a:prstGeom prst="rect">
            <a:avLst/>
          </a:prstGeom>
          <a:noFill/>
        </p:spPr>
      </p:pic>
      <p:pic>
        <p:nvPicPr>
          <p:cNvPr id="8198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819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620688"/>
            <a:ext cx="571500" cy="571500"/>
          </a:xfrm>
          <a:prstGeom prst="rect">
            <a:avLst/>
          </a:prstGeom>
          <a:noFill/>
        </p:spPr>
      </p:pic>
      <p:pic>
        <p:nvPicPr>
          <p:cNvPr id="820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17032"/>
            <a:ext cx="571500" cy="571500"/>
          </a:xfrm>
          <a:prstGeom prst="rect">
            <a:avLst/>
          </a:prstGeom>
          <a:noFill/>
        </p:spPr>
      </p:pic>
      <p:pic>
        <p:nvPicPr>
          <p:cNvPr id="820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84984"/>
            <a:ext cx="571500" cy="571500"/>
          </a:xfrm>
          <a:prstGeom prst="rect">
            <a:avLst/>
          </a:prstGeom>
          <a:noFill/>
        </p:spPr>
      </p:pic>
      <p:pic>
        <p:nvPicPr>
          <p:cNvPr id="820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229200"/>
            <a:ext cx="571500" cy="571500"/>
          </a:xfrm>
          <a:prstGeom prst="rect">
            <a:avLst/>
          </a:prstGeom>
          <a:noFill/>
        </p:spPr>
      </p:pic>
      <p:pic>
        <p:nvPicPr>
          <p:cNvPr id="820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76672"/>
            <a:ext cx="571500" cy="571500"/>
          </a:xfrm>
          <a:prstGeom prst="rect">
            <a:avLst/>
          </a:prstGeom>
          <a:noFill/>
        </p:spPr>
      </p:pic>
      <p:pic>
        <p:nvPicPr>
          <p:cNvPr id="820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44824"/>
            <a:ext cx="571500" cy="571500"/>
          </a:xfrm>
          <a:prstGeom prst="rect">
            <a:avLst/>
          </a:prstGeom>
          <a:noFill/>
        </p:spPr>
      </p:pic>
      <p:pic>
        <p:nvPicPr>
          <p:cNvPr id="8205" name="Picture 13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764704"/>
            <a:ext cx="914400" cy="914400"/>
          </a:xfrm>
          <a:prstGeom prst="rect">
            <a:avLst/>
          </a:prstGeom>
          <a:noFill/>
        </p:spPr>
      </p:pic>
      <p:pic>
        <p:nvPicPr>
          <p:cNvPr id="8206" name="Picture 14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914400" cy="914400"/>
          </a:xfrm>
          <a:prstGeom prst="rect">
            <a:avLst/>
          </a:prstGeom>
          <a:noFill/>
        </p:spPr>
      </p:pic>
      <p:pic>
        <p:nvPicPr>
          <p:cNvPr id="8207" name="Picture 1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77072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аня. Работа\для проекта\58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328" y="3284984"/>
            <a:ext cx="2232248" cy="2835002"/>
          </a:xfrm>
          <a:prstGeom prst="rect">
            <a:avLst/>
          </a:prstGeom>
          <a:noFill/>
        </p:spPr>
      </p:pic>
      <p:pic>
        <p:nvPicPr>
          <p:cNvPr id="3073" name="Picture 1" descr="D:\Таня. Работа\для проекта\111a44b4e274[1]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08434"/>
            <a:ext cx="1872208" cy="3456384"/>
          </a:xfrm>
          <a:prstGeom prst="rect">
            <a:avLst/>
          </a:prstGeom>
          <a:noFill/>
        </p:spPr>
      </p:pic>
      <p:pic>
        <p:nvPicPr>
          <p:cNvPr id="3075" name="Picture 3" descr="D:\Таня. Работа\для проекта\710055d80f48ee3eb58f6bfa3930925d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149080"/>
            <a:ext cx="1224136" cy="17083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017210"/>
            <a:ext cx="6696744" cy="3577740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lang="ru-RU" sz="2800" i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1600" i="1" u="sng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/>
              <a:t>Время </a:t>
            </a:r>
            <a:r>
              <a:rPr lang="ru-RU" sz="1600" dirty="0"/>
              <a:t>новогодних праздников – это время волшебства и таинственных превращений, время красивой, доброй сказки, которая приходит в каждый дом. Предновогодняя суета, письма Деду Морозу, украшение ёлки и долгожданные подарки под ней – все это не сравнится даже с Днем рождения</a:t>
            </a:r>
            <a:r>
              <a:rPr lang="ru-RU" sz="1600" dirty="0" smtClean="0"/>
              <a:t>. </a:t>
            </a:r>
            <a:r>
              <a:rPr lang="ru-RU" sz="1600" dirty="0"/>
              <a:t>В течение месяца до Нового года, дети начинают думать о Дедушке Морозе. Стараются вести себя по-другому, совершать добрые поступки, думая, что за ними в окошко наблюдает Дед Мороз</a:t>
            </a:r>
            <a:r>
              <a:rPr lang="ru-RU" sz="1600" dirty="0" smtClean="0"/>
              <a:t>. </a:t>
            </a:r>
            <a:r>
              <a:rPr lang="ru-RU" sz="1600" dirty="0"/>
              <a:t>А самый главный символ новогоднего праздника - елка, с ее нарядами, украшениями.</a:t>
            </a:r>
            <a:br>
              <a:rPr lang="ru-RU" sz="1600" dirty="0"/>
            </a:br>
            <a:r>
              <a:rPr lang="ru-RU" sz="1600" dirty="0"/>
              <a:t>Данный проект направлен на приобщение детей к народным праздникам, их особенностям проведения. Участие детей в проекте позволит им стать непосредственными участниками подготовки к Новому году, расширит представление о традициях и обычаях празднования нового года, его сказочных персонажах, поможет им полностью окунуться в предновогоднюю бурю эмоций и впечатлений.</a:t>
            </a:r>
            <a:endParaRPr lang="ru-RU" sz="1600" dirty="0" smtClean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077" name="Picture 5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3544" y="4702485"/>
            <a:ext cx="914400" cy="914400"/>
          </a:xfrm>
          <a:prstGeom prst="rect">
            <a:avLst/>
          </a:prstGeom>
          <a:noFill/>
        </p:spPr>
      </p:pic>
      <p:pic>
        <p:nvPicPr>
          <p:cNvPr id="3078" name="Picture 6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546079"/>
            <a:ext cx="914400" cy="914400"/>
          </a:xfrm>
          <a:prstGeom prst="rect">
            <a:avLst/>
          </a:prstGeom>
          <a:noFill/>
        </p:spPr>
      </p:pic>
      <p:pic>
        <p:nvPicPr>
          <p:cNvPr id="3079" name="Picture 7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9176" y="2048638"/>
            <a:ext cx="914400" cy="914400"/>
          </a:xfrm>
          <a:prstGeom prst="rect">
            <a:avLst/>
          </a:prstGeom>
          <a:noFill/>
        </p:spPr>
      </p:pic>
      <p:pic>
        <p:nvPicPr>
          <p:cNvPr id="3080" name="Picture 8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4254" y="4702485"/>
            <a:ext cx="914400" cy="914400"/>
          </a:xfrm>
          <a:prstGeom prst="rect">
            <a:avLst/>
          </a:prstGeom>
          <a:noFill/>
        </p:spPr>
      </p:pic>
      <p:pic>
        <p:nvPicPr>
          <p:cNvPr id="3081" name="Picture 9" descr="D:\Таня. Работа\для проекта\блестящая снежинк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204864"/>
            <a:ext cx="914400" cy="91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99084" y="864953"/>
            <a:ext cx="698477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i="1" u="sng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Виды деятельности: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 познавательные занятия (аппликация, рисование, лепка, музыка, развитие речи, природный и социальный мир);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 дидактические </a:t>
            </a:r>
            <a:r>
              <a:rPr lang="ru-RU" sz="2000" i="1" dirty="0" smtClean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игры </a:t>
            </a: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 зимнюю тематику;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 рассматривание иллюстраций;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 беседы;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•Просмотр мультфильмов на зимнюю тематику;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•Чтение книг и стихотворений</a:t>
            </a:r>
            <a:r>
              <a:rPr lang="ru-RU" sz="2000" i="1" dirty="0" smtClean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•Слушание новогодних песен;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•Разучивание песен и танцев.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i="1" dirty="0">
              <a:solidFill>
                <a:srgbClr val="000000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Предварительная работа: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Подбор иллюстративного материала по теме, настольно–печатных игр, дидактических игр, материалов для игр.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Подбор методической литературы, художественной литературы для чтения, загадок по теме, аудио и видеозаписей.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48880"/>
            <a:ext cx="571500" cy="571500"/>
          </a:xfrm>
          <a:prstGeom prst="rect">
            <a:avLst/>
          </a:prstGeom>
          <a:noFill/>
        </p:spPr>
      </p:pic>
      <p:pic>
        <p:nvPicPr>
          <p:cNvPr id="1027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6686" y="3917931"/>
            <a:ext cx="571500" cy="571500"/>
          </a:xfrm>
          <a:prstGeom prst="rect">
            <a:avLst/>
          </a:prstGeom>
          <a:noFill/>
        </p:spPr>
      </p:pic>
      <p:pic>
        <p:nvPicPr>
          <p:cNvPr id="1028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985" y="2336704"/>
            <a:ext cx="571500" cy="571500"/>
          </a:xfrm>
          <a:prstGeom prst="rect">
            <a:avLst/>
          </a:prstGeom>
          <a:noFill/>
        </p:spPr>
      </p:pic>
      <p:pic>
        <p:nvPicPr>
          <p:cNvPr id="1029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24944"/>
            <a:ext cx="571500" cy="571500"/>
          </a:xfrm>
          <a:prstGeom prst="rect">
            <a:avLst/>
          </a:prstGeom>
          <a:noFill/>
        </p:spPr>
      </p:pic>
      <p:pic>
        <p:nvPicPr>
          <p:cNvPr id="1030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9120" y="4272058"/>
            <a:ext cx="571500" cy="571500"/>
          </a:xfrm>
          <a:prstGeom prst="rect">
            <a:avLst/>
          </a:prstGeom>
          <a:noFill/>
        </p:spPr>
      </p:pic>
      <p:pic>
        <p:nvPicPr>
          <p:cNvPr id="1031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632181"/>
            <a:ext cx="571500" cy="571500"/>
          </a:xfrm>
          <a:prstGeom prst="rect">
            <a:avLst/>
          </a:prstGeom>
          <a:noFill/>
        </p:spPr>
      </p:pic>
      <p:pic>
        <p:nvPicPr>
          <p:cNvPr id="1032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571500" cy="571500"/>
          </a:xfrm>
          <a:prstGeom prst="rect">
            <a:avLst/>
          </a:prstGeom>
          <a:noFill/>
        </p:spPr>
      </p:pic>
      <p:pic>
        <p:nvPicPr>
          <p:cNvPr id="1033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6686" y="2336704"/>
            <a:ext cx="571500" cy="571500"/>
          </a:xfrm>
          <a:prstGeom prst="rect">
            <a:avLst/>
          </a:prstGeom>
          <a:noFill/>
        </p:spPr>
      </p:pic>
      <p:pic>
        <p:nvPicPr>
          <p:cNvPr id="1034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021288"/>
            <a:ext cx="571500" cy="571500"/>
          </a:xfrm>
          <a:prstGeom prst="rect">
            <a:avLst/>
          </a:prstGeom>
          <a:noFill/>
        </p:spPr>
      </p:pic>
      <p:pic>
        <p:nvPicPr>
          <p:cNvPr id="1035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571500" cy="571500"/>
          </a:xfrm>
          <a:prstGeom prst="rect">
            <a:avLst/>
          </a:prstGeom>
          <a:noFill/>
        </p:spPr>
      </p:pic>
      <p:pic>
        <p:nvPicPr>
          <p:cNvPr id="1036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1037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777380"/>
            <a:ext cx="571500" cy="571500"/>
          </a:xfrm>
          <a:prstGeom prst="rect">
            <a:avLst/>
          </a:prstGeom>
          <a:noFill/>
        </p:spPr>
      </p:pic>
      <p:pic>
        <p:nvPicPr>
          <p:cNvPr id="1038" name="Picture 1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71500" cy="571500"/>
          </a:xfrm>
          <a:prstGeom prst="rect">
            <a:avLst/>
          </a:prstGeom>
          <a:noFill/>
        </p:spPr>
      </p:pic>
      <p:pic>
        <p:nvPicPr>
          <p:cNvPr id="1039" name="Picture 1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720" y="3700558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31640" y="1619555"/>
            <a:ext cx="748883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Консультация для родителей «Безопасность детей во время новогодних праздников  «История возникновения празднования Нового года».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Приобретение и изготовление новогоднего оформления.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 Изготовление новогодних карнавальных костюмов.</a:t>
            </a:r>
          </a:p>
          <a:p>
            <a:pPr lvl="0"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4. Папка-передвижка: «Новый год для детей»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Разучивание песен и стихотворений с детьми.</a:t>
            </a:r>
            <a:endParaRPr lang="ru-RU" sz="2400" dirty="0">
              <a:latin typeface="Monotype Corsiva" pitchFamily="66" charset="0"/>
              <a:cs typeface="Arial" pitchFamily="34" charset="0"/>
            </a:endParaRPr>
          </a:p>
          <a:p>
            <a:pPr marL="0" marR="0" lvl="0" indent="1809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6.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Участие в выставке новогодних поделок “</a:t>
            </a:r>
            <a:r>
              <a:rPr lang="ru-RU" sz="2400" dirty="0" smtClean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Мастерская еда Мороза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”.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8434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571500" cy="571500"/>
          </a:xfrm>
          <a:prstGeom prst="rect">
            <a:avLst/>
          </a:prstGeom>
          <a:noFill/>
        </p:spPr>
      </p:pic>
      <p:pic>
        <p:nvPicPr>
          <p:cNvPr id="18435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340768"/>
            <a:ext cx="571500" cy="571500"/>
          </a:xfrm>
          <a:prstGeom prst="rect">
            <a:avLst/>
          </a:prstGeom>
          <a:noFill/>
        </p:spPr>
      </p:pic>
      <p:pic>
        <p:nvPicPr>
          <p:cNvPr id="18436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50" y="1055018"/>
            <a:ext cx="571500" cy="571500"/>
          </a:xfrm>
          <a:prstGeom prst="rect">
            <a:avLst/>
          </a:prstGeom>
          <a:noFill/>
        </p:spPr>
      </p:pic>
      <p:pic>
        <p:nvPicPr>
          <p:cNvPr id="18437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301208"/>
            <a:ext cx="571500" cy="571500"/>
          </a:xfrm>
          <a:prstGeom prst="rect">
            <a:avLst/>
          </a:prstGeom>
          <a:noFill/>
        </p:spPr>
      </p:pic>
      <p:pic>
        <p:nvPicPr>
          <p:cNvPr id="18438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571500" cy="571500"/>
          </a:xfrm>
          <a:prstGeom prst="rect">
            <a:avLst/>
          </a:prstGeom>
          <a:noFill/>
        </p:spPr>
      </p:pic>
      <p:pic>
        <p:nvPicPr>
          <p:cNvPr id="18439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949280"/>
            <a:ext cx="571500" cy="571500"/>
          </a:xfrm>
          <a:prstGeom prst="rect">
            <a:avLst/>
          </a:prstGeom>
          <a:noFill/>
        </p:spPr>
      </p:pic>
      <p:pic>
        <p:nvPicPr>
          <p:cNvPr id="18440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18441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030" y="5015458"/>
            <a:ext cx="571500" cy="571500"/>
          </a:xfrm>
          <a:prstGeom prst="rect">
            <a:avLst/>
          </a:prstGeom>
          <a:noFill/>
        </p:spPr>
      </p:pic>
      <p:pic>
        <p:nvPicPr>
          <p:cNvPr id="18442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192188"/>
            <a:ext cx="571500" cy="571500"/>
          </a:xfrm>
          <a:prstGeom prst="rect">
            <a:avLst/>
          </a:prstGeom>
          <a:noFill/>
        </p:spPr>
      </p:pic>
      <p:pic>
        <p:nvPicPr>
          <p:cNvPr id="18443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571500" cy="571500"/>
          </a:xfrm>
          <a:prstGeom prst="rect">
            <a:avLst/>
          </a:prstGeom>
          <a:noFill/>
        </p:spPr>
      </p:pic>
      <p:pic>
        <p:nvPicPr>
          <p:cNvPr id="18444" name="Picture 1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18445" name="Picture 1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8640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619672" y="940078"/>
            <a:ext cx="612068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Реализация проекта: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1-й этап – подготовительный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Организация предметно-развивающей среды: изготовление дидактических игр, раскраски на новогоднюю тему, украшение группы.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Изготовление </a:t>
            </a:r>
            <a:r>
              <a:rPr lang="ru-RU" sz="2400" dirty="0" err="1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Адвент</a:t>
            </a:r>
            <a:r>
              <a:rPr lang="ru-RU" sz="2400" dirty="0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- Календаря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9458" name="Picture 2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571500" cy="571500"/>
          </a:xfrm>
          <a:prstGeom prst="rect">
            <a:avLst/>
          </a:prstGeom>
          <a:noFill/>
        </p:spPr>
      </p:pic>
      <p:pic>
        <p:nvPicPr>
          <p:cNvPr id="19459" name="Picture 3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340768"/>
            <a:ext cx="571500" cy="571500"/>
          </a:xfrm>
          <a:prstGeom prst="rect">
            <a:avLst/>
          </a:prstGeom>
          <a:noFill/>
        </p:spPr>
      </p:pic>
      <p:pic>
        <p:nvPicPr>
          <p:cNvPr id="19460" name="Picture 4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212976"/>
            <a:ext cx="571500" cy="571500"/>
          </a:xfrm>
          <a:prstGeom prst="rect">
            <a:avLst/>
          </a:prstGeom>
          <a:noFill/>
        </p:spPr>
      </p:pic>
      <p:pic>
        <p:nvPicPr>
          <p:cNvPr id="19461" name="Picture 5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01008"/>
            <a:ext cx="571500" cy="571500"/>
          </a:xfrm>
          <a:prstGeom prst="rect">
            <a:avLst/>
          </a:prstGeom>
          <a:noFill/>
        </p:spPr>
      </p:pic>
      <p:pic>
        <p:nvPicPr>
          <p:cNvPr id="19462" name="Picture 6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517232"/>
            <a:ext cx="571500" cy="571500"/>
          </a:xfrm>
          <a:prstGeom prst="rect">
            <a:avLst/>
          </a:prstGeom>
          <a:noFill/>
        </p:spPr>
      </p:pic>
      <p:pic>
        <p:nvPicPr>
          <p:cNvPr id="19463" name="Picture 7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437112"/>
            <a:ext cx="571500" cy="571500"/>
          </a:xfrm>
          <a:prstGeom prst="rect">
            <a:avLst/>
          </a:prstGeom>
          <a:noFill/>
        </p:spPr>
      </p:pic>
      <p:pic>
        <p:nvPicPr>
          <p:cNvPr id="19464" name="Picture 8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571500" cy="571500"/>
          </a:xfrm>
          <a:prstGeom prst="rect">
            <a:avLst/>
          </a:prstGeom>
          <a:noFill/>
        </p:spPr>
      </p:pic>
      <p:pic>
        <p:nvPicPr>
          <p:cNvPr id="19465" name="Picture 9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620688"/>
            <a:ext cx="571500" cy="571500"/>
          </a:xfrm>
          <a:prstGeom prst="rect">
            <a:avLst/>
          </a:prstGeom>
          <a:noFill/>
        </p:spPr>
      </p:pic>
      <p:pic>
        <p:nvPicPr>
          <p:cNvPr id="19466" name="Picture 10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571500" cy="571500"/>
          </a:xfrm>
          <a:prstGeom prst="rect">
            <a:avLst/>
          </a:prstGeom>
          <a:noFill/>
        </p:spPr>
      </p:pic>
      <p:pic>
        <p:nvPicPr>
          <p:cNvPr id="19467" name="Picture 11" descr="D:\Таня. Работа\для проекта\звёздоч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005064"/>
            <a:ext cx="57150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428683" y="676872"/>
            <a:ext cx="3845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2-й этап – основной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964" y="1323203"/>
            <a:ext cx="69847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новогоднее стихотворение. «Приклей ёлочное украшение на цифру 31 и ты узнаешь, сколько дней осталось до Нового года»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 новогодние песни.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кормушку для птиц.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Повесить кормушку и кормить птичек.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 новогоднюю сказку.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Слепить снеговика.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новогодние открытки.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новогодний мультфильм.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бумажную гирлянду.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украшение на ёлку.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символ года.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Вырезать снежинки.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Украсить окна.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Нарядить ёлочку.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Украсить группу к новому году.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52" y="1916832"/>
            <a:ext cx="2498778" cy="387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980728"/>
            <a:ext cx="62646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16. Написать письмо Деду Морозу.</a:t>
            </a:r>
          </a:p>
          <a:p>
            <a:r>
              <a:rPr lang="ru-RU" dirty="0" smtClean="0"/>
              <a:t>17. Нарисовать рисунок на новогоднюю тематику.</a:t>
            </a:r>
          </a:p>
          <a:p>
            <a:r>
              <a:rPr lang="ru-RU" dirty="0" smtClean="0"/>
              <a:t>18. Отгадывать загадки на </a:t>
            </a:r>
            <a:r>
              <a:rPr lang="ru-RU" dirty="0" err="1" smtClean="0"/>
              <a:t>зимне</a:t>
            </a:r>
            <a:r>
              <a:rPr lang="ru-RU" dirty="0" smtClean="0"/>
              <a:t> – новогоднюю тематику.</a:t>
            </a:r>
          </a:p>
          <a:p>
            <a:r>
              <a:rPr lang="ru-RU" dirty="0" smtClean="0"/>
              <a:t>19. Сделать новогоднее фото возле ёлочки.</a:t>
            </a:r>
          </a:p>
          <a:p>
            <a:r>
              <a:rPr lang="ru-RU" dirty="0" smtClean="0"/>
              <a:t>20. Раскрашивать новогодние раскраски.</a:t>
            </a:r>
          </a:p>
          <a:p>
            <a:r>
              <a:rPr lang="ru-RU" dirty="0" smtClean="0"/>
              <a:t>21. Прочитать новогоднюю сказку.</a:t>
            </a:r>
          </a:p>
          <a:p>
            <a:r>
              <a:rPr lang="ru-RU" dirty="0" smtClean="0"/>
              <a:t>22. Узнать о традициях празднования нового года в других странах. </a:t>
            </a:r>
          </a:p>
          <a:p>
            <a:r>
              <a:rPr lang="ru-RU" dirty="0" smtClean="0"/>
              <a:t>23. Нарисовать портрет Деда Мороза.</a:t>
            </a:r>
          </a:p>
          <a:p>
            <a:r>
              <a:rPr lang="ru-RU" dirty="0" smtClean="0"/>
              <a:t>24. Станцевать под новогоднюю песенку.</a:t>
            </a:r>
          </a:p>
          <a:p>
            <a:r>
              <a:rPr lang="ru-RU" dirty="0" smtClean="0"/>
              <a:t>25. Нарисовать ёлочку.</a:t>
            </a:r>
          </a:p>
          <a:p>
            <a:r>
              <a:rPr lang="ru-RU" dirty="0" smtClean="0"/>
              <a:t>26. Вылепить из пластилина новогодний символ.</a:t>
            </a:r>
          </a:p>
          <a:p>
            <a:r>
              <a:rPr lang="ru-RU" dirty="0" smtClean="0"/>
              <a:t>27. Сделать новогоднюю аппликацию.</a:t>
            </a:r>
          </a:p>
          <a:p>
            <a:r>
              <a:rPr lang="ru-RU" dirty="0" smtClean="0"/>
              <a:t>28. Посмотреть детский новогодний фильм.</a:t>
            </a:r>
          </a:p>
          <a:p>
            <a:r>
              <a:rPr lang="ru-RU" dirty="0" smtClean="0"/>
              <a:t>29. Сделать новогоднюю маску.</a:t>
            </a:r>
          </a:p>
          <a:p>
            <a:r>
              <a:rPr lang="ru-RU" dirty="0" smtClean="0"/>
              <a:t>30. Подготовить наряд для встречи нового года.</a:t>
            </a:r>
          </a:p>
          <a:p>
            <a:r>
              <a:rPr lang="ru-RU" dirty="0" smtClean="0"/>
              <a:t>31. Поздравить друзей и родных с новым годом! «Под бой курантов загадай желание, и пусть оно обязательно сбудется в новом году!»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75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737</Words>
  <Application>Microsoft Office PowerPoint</Application>
  <PresentationFormat>Экран (4:3)</PresentationFormat>
  <Paragraphs>114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Проект “Что за праздник –  Новый год”.  </vt:lpstr>
      <vt:lpstr> </vt:lpstr>
      <vt:lpstr>  Цель проекта: Расширять представления о любимом зимнем празднике – Новом годе. Задачи проекта:   1. Расширить знания детей о праздновании Нового года в России. 2. Познакомить детей с обычаями и традициями встречи Нового года  3. Дать сведения о том, где живет Дед Мороз. 4.Познакомить с разновидностью и этапами изготовления новогодних игрушек. 5. Развивать творческие способности детей при подготовке к празднику через изготовление поделок, разучивание танцев, стихов, чтение сказок, рассказов, рассматривание картин и иллюстраций. 5. Привлекать родителей к совместной деятельности со своими детьми. 6. Вызвать желание готовить подарки, сюрпризы друзьям, родным к предстоящему празднику. 7.Вызвать желание участвовать в подготовке к празднику (украшение группы, изготовление пособий, поделок, фотогазеты про Новый год) . 8. Создать позитивный настрой в преддверии новогоднего праздника. 9.Создать условия для детского творчества использование разнообразных видов детской деятельности в рамках реализации проекта.  10.Вовлечь родителей в подготовку праздника.  </vt:lpstr>
      <vt:lpstr>Актуальность: Время новогодних праздников – это время волшебства и таинственных превращений, время красивой, доброй сказки, которая приходит в каждый дом. Предновогодняя суета, письма Деду Морозу, украшение ёлки и долгожданные подарки под ней – все это не сравнится даже с Днем рождения. В течение месяца до Нового года, дети начинают думать о Дедушке Морозе. Стараются вести себя по-другому, совершать добрые поступки, думая, что за ними в окошко наблюдает Дед Мороз. А самый главный символ новогоднего праздника - елка, с ее нарядами, украшениями. Данный проект направлен на приобщение детей к народным праздникам, их особенностям проведения. Участие детей в проекте позволит им стать непосредственными участниками подготовки к Новому году, расширит представление о традициях и обычаях празднования нового года, его сказочных персонажах, поможет им полностью окунуться в предновогоднюю бурю эмоций и впечатлений.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Нарядить Ёлочку!</vt:lpstr>
      <vt:lpstr> Запах хвойный, Приятный, новогодний. Ёлочку ты не руби,  а просто береги! </vt:lpstr>
      <vt:lpstr>Презентация PowerPoint</vt:lpstr>
      <vt:lpstr>Сделать украшения для ёлки!</vt:lpstr>
      <vt:lpstr>Презентация PowerPoint</vt:lpstr>
      <vt:lpstr>Презентация PowerPoint</vt:lpstr>
      <vt:lpstr>Нарисовать ёлочку! </vt:lpstr>
      <vt:lpstr>  Сделать новогоднюю аппликацию!</vt:lpstr>
      <vt:lpstr>Раскрашивать новогодние раскраски!</vt:lpstr>
      <vt:lpstr>Презентация PowerPoint</vt:lpstr>
      <vt:lpstr>Презентация PowerPoint</vt:lpstr>
      <vt:lpstr>Новый год в детском саду.</vt:lpstr>
      <vt:lpstr>Информация для родителей: объявление, консультации. </vt:lpstr>
      <vt:lpstr>Выставка поделок   “Мастерская Деда Мороза”.</vt:lpstr>
      <vt:lpstr>Презентация PowerPoint</vt:lpstr>
      <vt:lpstr>С Новым годом!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“Что за праздник –  Новый год”.  </dc:title>
  <dc:creator>Admin</dc:creator>
  <cp:lastModifiedBy>Ludmila Semenovna</cp:lastModifiedBy>
  <cp:revision>100</cp:revision>
  <dcterms:created xsi:type="dcterms:W3CDTF">2013-01-23T15:04:58Z</dcterms:created>
  <dcterms:modified xsi:type="dcterms:W3CDTF">2022-01-13T20:53:51Z</dcterms:modified>
</cp:coreProperties>
</file>